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6"/>
  </p:notesMasterIdLst>
  <p:sldIdLst>
    <p:sldId id="303" r:id="rId2"/>
    <p:sldId id="300" r:id="rId3"/>
    <p:sldId id="310" r:id="rId4"/>
    <p:sldId id="318" r:id="rId5"/>
    <p:sldId id="313" r:id="rId6"/>
    <p:sldId id="314" r:id="rId7"/>
    <p:sldId id="283" r:id="rId8"/>
    <p:sldId id="315" r:id="rId9"/>
    <p:sldId id="312" r:id="rId10"/>
    <p:sldId id="317" r:id="rId11"/>
    <p:sldId id="311" r:id="rId12"/>
    <p:sldId id="319" r:id="rId13"/>
    <p:sldId id="324" r:id="rId14"/>
    <p:sldId id="327" r:id="rId15"/>
    <p:sldId id="321" r:id="rId16"/>
    <p:sldId id="325" r:id="rId17"/>
    <p:sldId id="330" r:id="rId18"/>
    <p:sldId id="331" r:id="rId19"/>
    <p:sldId id="328" r:id="rId20"/>
    <p:sldId id="322" r:id="rId21"/>
    <p:sldId id="332" r:id="rId22"/>
    <p:sldId id="326" r:id="rId23"/>
    <p:sldId id="329" r:id="rId24"/>
    <p:sldId id="323" r:id="rId25"/>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603" autoAdjust="0"/>
    <p:restoredTop sz="71101" autoAdjust="0"/>
  </p:normalViewPr>
  <p:slideViewPr>
    <p:cSldViewPr>
      <p:cViewPr varScale="1">
        <p:scale>
          <a:sx n="78" d="100"/>
          <a:sy n="78" d="100"/>
        </p:scale>
        <p:origin x="712"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file:///D:\Desktop\Ascites%20xenograft%20paper\TGK%20and%20Statistics%20for%20MS%2012%207%2016.xlsx" TargetMode="Externa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845533197239"/>
          <c:y val="0.0666392253643911"/>
          <c:w val="0.70233368977026"/>
          <c:h val="0.771219822355014"/>
        </c:manualLayout>
      </c:layout>
      <c:scatterChart>
        <c:scatterStyle val="smoothMarker"/>
        <c:varyColors val="0"/>
        <c:ser>
          <c:idx val="7"/>
          <c:order val="0"/>
          <c:tx>
            <c:strRef>
              <c:f>figures!$AK$61</c:f>
              <c:strCache>
                <c:ptCount val="1"/>
                <c:pt idx="0">
                  <c:v>73.2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figures!$AL$61:$AW$61</c:f>
              <c:numCache>
                <c:formatCode>General</c:formatCode>
                <c:ptCount val="12"/>
                <c:pt idx="0">
                  <c:v>0.0</c:v>
                </c:pt>
                <c:pt idx="1">
                  <c:v>2.0</c:v>
                </c:pt>
                <c:pt idx="2">
                  <c:v>4.0</c:v>
                </c:pt>
                <c:pt idx="3">
                  <c:v>8.0</c:v>
                </c:pt>
                <c:pt idx="4">
                  <c:v>11.0</c:v>
                </c:pt>
                <c:pt idx="5">
                  <c:v>14.0</c:v>
                </c:pt>
                <c:pt idx="6">
                  <c:v>17.0</c:v>
                </c:pt>
                <c:pt idx="7">
                  <c:v>20.0</c:v>
                </c:pt>
                <c:pt idx="8">
                  <c:v>28.0</c:v>
                </c:pt>
                <c:pt idx="9">
                  <c:v>32.0</c:v>
                </c:pt>
                <c:pt idx="10">
                  <c:v>36.0</c:v>
                </c:pt>
                <c:pt idx="11">
                  <c:v>38.0</c:v>
                </c:pt>
              </c:numCache>
            </c:numRef>
          </c:xVal>
          <c:yVal>
            <c:numRef>
              <c:f>figures!$AL$62:$AW$62</c:f>
              <c:numCache>
                <c:formatCode>General</c:formatCode>
                <c:ptCount val="12"/>
                <c:pt idx="0">
                  <c:v>0.0</c:v>
                </c:pt>
                <c:pt idx="1">
                  <c:v>29.49671519999999</c:v>
                </c:pt>
                <c:pt idx="2">
                  <c:v>44.2330875</c:v>
                </c:pt>
                <c:pt idx="3">
                  <c:v>57.33</c:v>
                </c:pt>
                <c:pt idx="4">
                  <c:v>44.34793749999999</c:v>
                </c:pt>
                <c:pt idx="5">
                  <c:v>89.7345</c:v>
                </c:pt>
                <c:pt idx="6">
                  <c:v>86.08356</c:v>
                </c:pt>
                <c:pt idx="7">
                  <c:v>137.924</c:v>
                </c:pt>
                <c:pt idx="8">
                  <c:v>232.741303</c:v>
                </c:pt>
                <c:pt idx="9">
                  <c:v>501.3680375</c:v>
                </c:pt>
                <c:pt idx="10">
                  <c:v>706.7025</c:v>
                </c:pt>
                <c:pt idx="11">
                  <c:v>803.6660519999994</c:v>
                </c:pt>
              </c:numCache>
            </c:numRef>
          </c:yVal>
          <c:smooth val="1"/>
          <c:extLst xmlns:c16r2="http://schemas.microsoft.com/office/drawing/2015/06/chart">
            <c:ext xmlns:c16="http://schemas.microsoft.com/office/drawing/2014/chart" uri="{C3380CC4-5D6E-409C-BE32-E72D297353CC}">
              <c16:uniqueId val="{00000000-A443-4648-9A38-C8942471C28D}"/>
            </c:ext>
          </c:extLst>
        </c:ser>
        <c:ser>
          <c:idx val="6"/>
          <c:order val="1"/>
          <c:tx>
            <c:strRef>
              <c:f>figures!$AK$53</c:f>
              <c:strCache>
                <c:ptCount val="1"/>
                <c:pt idx="0">
                  <c:v>86.2</c:v>
                </c:pt>
              </c:strCache>
            </c:strRef>
          </c:tx>
          <c:spPr>
            <a:ln w="19050" cap="rnd">
              <a:solidFill>
                <a:srgbClr val="0066FF"/>
              </a:solidFill>
              <a:round/>
            </a:ln>
            <a:effectLst/>
          </c:spPr>
          <c:marker>
            <c:symbol val="circle"/>
            <c:size val="5"/>
            <c:spPr>
              <a:solidFill>
                <a:srgbClr val="0033CC"/>
              </a:solidFill>
              <a:ln w="9525">
                <a:solidFill>
                  <a:srgbClr val="0066FF"/>
                </a:solidFill>
              </a:ln>
              <a:effectLst/>
            </c:spPr>
          </c:marker>
          <c:xVal>
            <c:numRef>
              <c:f>figures!$AL$53:$AX$53</c:f>
              <c:numCache>
                <c:formatCode>General</c:formatCode>
                <c:ptCount val="13"/>
                <c:pt idx="0">
                  <c:v>0.0</c:v>
                </c:pt>
                <c:pt idx="1">
                  <c:v>4.0</c:v>
                </c:pt>
                <c:pt idx="2">
                  <c:v>10.0</c:v>
                </c:pt>
                <c:pt idx="3">
                  <c:v>14.0</c:v>
                </c:pt>
                <c:pt idx="4">
                  <c:v>18.0</c:v>
                </c:pt>
                <c:pt idx="5">
                  <c:v>21.0</c:v>
                </c:pt>
                <c:pt idx="6">
                  <c:v>28.0</c:v>
                </c:pt>
                <c:pt idx="7">
                  <c:v>33.0</c:v>
                </c:pt>
                <c:pt idx="8">
                  <c:v>38.0</c:v>
                </c:pt>
                <c:pt idx="9">
                  <c:v>41.0</c:v>
                </c:pt>
                <c:pt idx="10">
                  <c:v>45.0</c:v>
                </c:pt>
                <c:pt idx="11">
                  <c:v>52.0</c:v>
                </c:pt>
                <c:pt idx="12">
                  <c:v>56.0</c:v>
                </c:pt>
              </c:numCache>
            </c:numRef>
          </c:xVal>
          <c:yVal>
            <c:numRef>
              <c:f>figures!$AL$54:$AX$54</c:f>
              <c:numCache>
                <c:formatCode>General</c:formatCode>
                <c:ptCount val="13"/>
                <c:pt idx="0">
                  <c:v>0.0</c:v>
                </c:pt>
                <c:pt idx="1">
                  <c:v>0.0</c:v>
                </c:pt>
                <c:pt idx="2">
                  <c:v>15.3328</c:v>
                </c:pt>
                <c:pt idx="3">
                  <c:v>43.985916</c:v>
                </c:pt>
                <c:pt idx="4">
                  <c:v>28.49248649999998</c:v>
                </c:pt>
                <c:pt idx="5">
                  <c:v>12.999057</c:v>
                </c:pt>
                <c:pt idx="6">
                  <c:v>47.275776</c:v>
                </c:pt>
                <c:pt idx="7">
                  <c:v>54.64313399999998</c:v>
                </c:pt>
                <c:pt idx="8">
                  <c:v>143.96096</c:v>
                </c:pt>
                <c:pt idx="9">
                  <c:v>206.79005</c:v>
                </c:pt>
                <c:pt idx="10">
                  <c:v>320.5528385</c:v>
                </c:pt>
                <c:pt idx="11">
                  <c:v>408.966489</c:v>
                </c:pt>
                <c:pt idx="12">
                  <c:v>596.3301359999994</c:v>
                </c:pt>
              </c:numCache>
            </c:numRef>
          </c:yVal>
          <c:smooth val="1"/>
          <c:extLst xmlns:c16r2="http://schemas.microsoft.com/office/drawing/2015/06/chart">
            <c:ext xmlns:c16="http://schemas.microsoft.com/office/drawing/2014/chart" uri="{C3380CC4-5D6E-409C-BE32-E72D297353CC}">
              <c16:uniqueId val="{00000001-A443-4648-9A38-C8942471C28D}"/>
            </c:ext>
          </c:extLst>
        </c:ser>
        <c:ser>
          <c:idx val="5"/>
          <c:order val="2"/>
          <c:tx>
            <c:strRef>
              <c:f>figures!$AK$45</c:f>
              <c:strCache>
                <c:ptCount val="1"/>
                <c:pt idx="0">
                  <c:v>87.2</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figures!$AL$45:$BR$45</c:f>
              <c:numCache>
                <c:formatCode>General</c:formatCode>
                <c:ptCount val="33"/>
                <c:pt idx="0">
                  <c:v>0.0</c:v>
                </c:pt>
                <c:pt idx="1">
                  <c:v>4.0</c:v>
                </c:pt>
                <c:pt idx="2">
                  <c:v>10.0</c:v>
                </c:pt>
                <c:pt idx="3">
                  <c:v>14.0</c:v>
                </c:pt>
                <c:pt idx="4">
                  <c:v>18.0</c:v>
                </c:pt>
                <c:pt idx="5">
                  <c:v>21.0</c:v>
                </c:pt>
                <c:pt idx="6">
                  <c:v>28.0</c:v>
                </c:pt>
                <c:pt idx="7">
                  <c:v>33.0</c:v>
                </c:pt>
                <c:pt idx="8">
                  <c:v>38.0</c:v>
                </c:pt>
                <c:pt idx="9">
                  <c:v>41.0</c:v>
                </c:pt>
                <c:pt idx="10">
                  <c:v>45.0</c:v>
                </c:pt>
                <c:pt idx="11">
                  <c:v>52.0</c:v>
                </c:pt>
                <c:pt idx="12">
                  <c:v>56.0</c:v>
                </c:pt>
                <c:pt idx="13">
                  <c:v>60.0</c:v>
                </c:pt>
                <c:pt idx="14">
                  <c:v>65.0</c:v>
                </c:pt>
                <c:pt idx="15">
                  <c:v>69.0</c:v>
                </c:pt>
                <c:pt idx="16">
                  <c:v>74.0</c:v>
                </c:pt>
                <c:pt idx="17">
                  <c:v>82.0</c:v>
                </c:pt>
                <c:pt idx="18">
                  <c:v>87.0</c:v>
                </c:pt>
                <c:pt idx="19">
                  <c:v>93.0</c:v>
                </c:pt>
                <c:pt idx="20">
                  <c:v>101.0</c:v>
                </c:pt>
                <c:pt idx="21">
                  <c:v>108.0</c:v>
                </c:pt>
                <c:pt idx="22">
                  <c:v>113.0</c:v>
                </c:pt>
                <c:pt idx="23">
                  <c:v>116.0</c:v>
                </c:pt>
                <c:pt idx="24">
                  <c:v>122.0</c:v>
                </c:pt>
                <c:pt idx="25">
                  <c:v>130.0</c:v>
                </c:pt>
                <c:pt idx="26">
                  <c:v>134.0</c:v>
                </c:pt>
                <c:pt idx="27">
                  <c:v>138.0</c:v>
                </c:pt>
                <c:pt idx="28">
                  <c:v>144.0</c:v>
                </c:pt>
                <c:pt idx="29">
                  <c:v>148.0</c:v>
                </c:pt>
                <c:pt idx="30">
                  <c:v>156.0</c:v>
                </c:pt>
                <c:pt idx="31">
                  <c:v>159.0</c:v>
                </c:pt>
                <c:pt idx="32">
                  <c:v>163.0</c:v>
                </c:pt>
              </c:numCache>
            </c:numRef>
          </c:xVal>
          <c:yVal>
            <c:numRef>
              <c:f>figures!$AL$46:$BR$46</c:f>
              <c:numCache>
                <c:formatCode>General</c:formatCode>
                <c:ptCount val="33"/>
                <c:pt idx="0">
                  <c:v>0.0</c:v>
                </c:pt>
                <c:pt idx="1">
                  <c:v>0.0</c:v>
                </c:pt>
                <c:pt idx="2">
                  <c:v>0.0</c:v>
                </c:pt>
                <c:pt idx="3">
                  <c:v>0.0</c:v>
                </c:pt>
                <c:pt idx="4">
                  <c:v>0.0</c:v>
                </c:pt>
                <c:pt idx="5">
                  <c:v>0.0</c:v>
                </c:pt>
                <c:pt idx="6">
                  <c:v>0.0</c:v>
                </c:pt>
                <c:pt idx="7">
                  <c:v>0.0</c:v>
                </c:pt>
                <c:pt idx="8">
                  <c:v>0.0</c:v>
                </c:pt>
                <c:pt idx="9">
                  <c:v>0.0</c:v>
                </c:pt>
                <c:pt idx="10">
                  <c:v>0.0</c:v>
                </c:pt>
                <c:pt idx="11">
                  <c:v>0.0</c:v>
                </c:pt>
                <c:pt idx="12">
                  <c:v>16.65000000000001</c:v>
                </c:pt>
                <c:pt idx="13">
                  <c:v>32.1715</c:v>
                </c:pt>
                <c:pt idx="14">
                  <c:v>34.104596</c:v>
                </c:pt>
                <c:pt idx="15">
                  <c:v>36.037692</c:v>
                </c:pt>
                <c:pt idx="16">
                  <c:v>51.53625</c:v>
                </c:pt>
                <c:pt idx="17">
                  <c:v>61.364</c:v>
                </c:pt>
                <c:pt idx="18">
                  <c:v>119.4875</c:v>
                </c:pt>
                <c:pt idx="19">
                  <c:v>95.43641249999997</c:v>
                </c:pt>
                <c:pt idx="20">
                  <c:v>142.97</c:v>
                </c:pt>
                <c:pt idx="21">
                  <c:v>230.540861</c:v>
                </c:pt>
                <c:pt idx="22">
                  <c:v>383.0283999999998</c:v>
                </c:pt>
                <c:pt idx="23">
                  <c:v>348.167125</c:v>
                </c:pt>
                <c:pt idx="24">
                  <c:v>425.2725899999999</c:v>
                </c:pt>
                <c:pt idx="25">
                  <c:v>465.5</c:v>
                </c:pt>
                <c:pt idx="26">
                  <c:v>639.845999999999</c:v>
                </c:pt>
                <c:pt idx="27">
                  <c:v>641.5222769999991</c:v>
                </c:pt>
                <c:pt idx="28">
                  <c:v>643.162432</c:v>
                </c:pt>
                <c:pt idx="29">
                  <c:v>657.2202120000001</c:v>
                </c:pt>
                <c:pt idx="30">
                  <c:v>675.0112049999991</c:v>
                </c:pt>
                <c:pt idx="31">
                  <c:v>676.0000000000001</c:v>
                </c:pt>
                <c:pt idx="32">
                  <c:v>955.4190499999999</c:v>
                </c:pt>
              </c:numCache>
            </c:numRef>
          </c:yVal>
          <c:smooth val="1"/>
          <c:extLst xmlns:c16r2="http://schemas.microsoft.com/office/drawing/2015/06/chart">
            <c:ext xmlns:c16="http://schemas.microsoft.com/office/drawing/2014/chart" uri="{C3380CC4-5D6E-409C-BE32-E72D297353CC}">
              <c16:uniqueId val="{00000002-A443-4648-9A38-C8942471C28D}"/>
            </c:ext>
          </c:extLst>
        </c:ser>
        <c:ser>
          <c:idx val="4"/>
          <c:order val="3"/>
          <c:tx>
            <c:strRef>
              <c:f>figures!$AK$36</c:f>
              <c:strCache>
                <c:ptCount val="1"/>
                <c:pt idx="0">
                  <c:v>90.1</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figures!$AL$36:$BH$36</c:f>
              <c:numCache>
                <c:formatCode>General</c:formatCode>
                <c:ptCount val="23"/>
                <c:pt idx="0">
                  <c:v>0.0</c:v>
                </c:pt>
                <c:pt idx="1">
                  <c:v>5.0</c:v>
                </c:pt>
                <c:pt idx="2">
                  <c:v>8.0</c:v>
                </c:pt>
                <c:pt idx="3">
                  <c:v>13.0</c:v>
                </c:pt>
                <c:pt idx="4">
                  <c:v>18.0</c:v>
                </c:pt>
                <c:pt idx="5">
                  <c:v>22.0</c:v>
                </c:pt>
                <c:pt idx="6">
                  <c:v>27.0</c:v>
                </c:pt>
                <c:pt idx="7">
                  <c:v>35.0</c:v>
                </c:pt>
                <c:pt idx="8">
                  <c:v>40.0</c:v>
                </c:pt>
                <c:pt idx="9">
                  <c:v>46.0</c:v>
                </c:pt>
                <c:pt idx="10">
                  <c:v>54.0</c:v>
                </c:pt>
                <c:pt idx="11">
                  <c:v>61.0</c:v>
                </c:pt>
                <c:pt idx="12">
                  <c:v>66.0</c:v>
                </c:pt>
                <c:pt idx="13">
                  <c:v>69.0</c:v>
                </c:pt>
                <c:pt idx="14">
                  <c:v>75.0</c:v>
                </c:pt>
                <c:pt idx="15">
                  <c:v>83.0</c:v>
                </c:pt>
                <c:pt idx="16">
                  <c:v>87.0</c:v>
                </c:pt>
                <c:pt idx="17">
                  <c:v>91.0</c:v>
                </c:pt>
                <c:pt idx="18">
                  <c:v>97.0</c:v>
                </c:pt>
                <c:pt idx="19">
                  <c:v>101.0</c:v>
                </c:pt>
                <c:pt idx="20">
                  <c:v>109.0</c:v>
                </c:pt>
                <c:pt idx="21">
                  <c:v>112.0</c:v>
                </c:pt>
                <c:pt idx="22">
                  <c:v>116.0</c:v>
                </c:pt>
              </c:numCache>
            </c:numRef>
          </c:xVal>
          <c:yVal>
            <c:numRef>
              <c:f>figures!$AL$37:$BH$37</c:f>
              <c:numCache>
                <c:formatCode>General</c:formatCode>
                <c:ptCount val="23"/>
                <c:pt idx="0">
                  <c:v>0.0</c:v>
                </c:pt>
                <c:pt idx="1">
                  <c:v>0.0</c:v>
                </c:pt>
                <c:pt idx="2">
                  <c:v>49.633686</c:v>
                </c:pt>
                <c:pt idx="3">
                  <c:v>16.69919999999999</c:v>
                </c:pt>
                <c:pt idx="4">
                  <c:v>39.08426249999997</c:v>
                </c:pt>
                <c:pt idx="5">
                  <c:v>24.4856685</c:v>
                </c:pt>
                <c:pt idx="6">
                  <c:v>67.290462</c:v>
                </c:pt>
                <c:pt idx="7">
                  <c:v>94.67179199999985</c:v>
                </c:pt>
                <c:pt idx="8">
                  <c:v>81.73300000000003</c:v>
                </c:pt>
                <c:pt idx="9">
                  <c:v>139.2167919999999</c:v>
                </c:pt>
                <c:pt idx="10">
                  <c:v>201.9006</c:v>
                </c:pt>
                <c:pt idx="11">
                  <c:v>338.9113059999992</c:v>
                </c:pt>
                <c:pt idx="12">
                  <c:v>378.1503459999999</c:v>
                </c:pt>
                <c:pt idx="13">
                  <c:v>390.722574</c:v>
                </c:pt>
                <c:pt idx="14">
                  <c:v>476.7250955</c:v>
                </c:pt>
                <c:pt idx="15">
                  <c:v>496.9304539999991</c:v>
                </c:pt>
                <c:pt idx="16">
                  <c:v>657.7580000000001</c:v>
                </c:pt>
                <c:pt idx="17">
                  <c:v>847.0326399999989</c:v>
                </c:pt>
                <c:pt idx="18">
                  <c:v>877.7797600000006</c:v>
                </c:pt>
                <c:pt idx="19">
                  <c:v>1037.79351</c:v>
                </c:pt>
                <c:pt idx="20">
                  <c:v>1159.983125</c:v>
                </c:pt>
                <c:pt idx="21">
                  <c:v>1252.6812</c:v>
                </c:pt>
                <c:pt idx="22">
                  <c:v>1338.707</c:v>
                </c:pt>
              </c:numCache>
            </c:numRef>
          </c:yVal>
          <c:smooth val="1"/>
          <c:extLst xmlns:c16r2="http://schemas.microsoft.com/office/drawing/2015/06/chart">
            <c:ext xmlns:c16="http://schemas.microsoft.com/office/drawing/2014/chart" uri="{C3380CC4-5D6E-409C-BE32-E72D297353CC}">
              <c16:uniqueId val="{00000003-A443-4648-9A38-C8942471C28D}"/>
            </c:ext>
          </c:extLst>
        </c:ser>
        <c:ser>
          <c:idx val="1"/>
          <c:order val="4"/>
          <c:tx>
            <c:strRef>
              <c:f>figures!$AK$19</c:f>
              <c:strCache>
                <c:ptCount val="1"/>
                <c:pt idx="0">
                  <c:v>99.2</c:v>
                </c:pt>
              </c:strCache>
            </c:strRef>
          </c:tx>
          <c:spPr>
            <a:ln w="19050" cap="rnd">
              <a:solidFill>
                <a:srgbClr val="CC0099"/>
              </a:solidFill>
              <a:round/>
            </a:ln>
            <a:effectLst/>
          </c:spPr>
          <c:marker>
            <c:symbol val="circle"/>
            <c:size val="5"/>
            <c:spPr>
              <a:solidFill>
                <a:srgbClr val="CC0099"/>
              </a:solidFill>
              <a:ln w="9525">
                <a:solidFill>
                  <a:srgbClr val="CC0099"/>
                </a:solidFill>
              </a:ln>
              <a:effectLst/>
            </c:spPr>
          </c:marker>
          <c:xVal>
            <c:numRef>
              <c:f>figures!$AL$19:$AU$19</c:f>
              <c:numCache>
                <c:formatCode>General</c:formatCode>
                <c:ptCount val="10"/>
                <c:pt idx="0">
                  <c:v>0.0</c:v>
                </c:pt>
                <c:pt idx="1">
                  <c:v>22.0</c:v>
                </c:pt>
                <c:pt idx="2">
                  <c:v>26.0</c:v>
                </c:pt>
                <c:pt idx="3">
                  <c:v>32.0</c:v>
                </c:pt>
                <c:pt idx="4">
                  <c:v>39.0</c:v>
                </c:pt>
                <c:pt idx="5">
                  <c:v>43.0</c:v>
                </c:pt>
                <c:pt idx="6">
                  <c:v>48.0</c:v>
                </c:pt>
                <c:pt idx="7">
                  <c:v>54.0</c:v>
                </c:pt>
                <c:pt idx="8">
                  <c:v>57.0</c:v>
                </c:pt>
                <c:pt idx="9">
                  <c:v>60.0</c:v>
                </c:pt>
              </c:numCache>
            </c:numRef>
          </c:xVal>
          <c:yVal>
            <c:numRef>
              <c:f>figures!$AL$20:$AU$20</c:f>
              <c:numCache>
                <c:formatCode>General</c:formatCode>
                <c:ptCount val="10"/>
                <c:pt idx="0" formatCode="0.00">
                  <c:v>0.0</c:v>
                </c:pt>
                <c:pt idx="1">
                  <c:v>5.808000000000001</c:v>
                </c:pt>
                <c:pt idx="2">
                  <c:v>15.138</c:v>
                </c:pt>
                <c:pt idx="3">
                  <c:v>48.90605</c:v>
                </c:pt>
                <c:pt idx="4">
                  <c:v>132.618</c:v>
                </c:pt>
                <c:pt idx="5">
                  <c:v>213.435523</c:v>
                </c:pt>
                <c:pt idx="6">
                  <c:v>573.248</c:v>
                </c:pt>
                <c:pt idx="7">
                  <c:v>691.21976</c:v>
                </c:pt>
                <c:pt idx="8">
                  <c:v>1101.6</c:v>
                </c:pt>
                <c:pt idx="9">
                  <c:v>1380.69</c:v>
                </c:pt>
              </c:numCache>
            </c:numRef>
          </c:yVal>
          <c:smooth val="1"/>
          <c:extLst xmlns:c16r2="http://schemas.microsoft.com/office/drawing/2015/06/chart">
            <c:ext xmlns:c16="http://schemas.microsoft.com/office/drawing/2014/chart" uri="{C3380CC4-5D6E-409C-BE32-E72D297353CC}">
              <c16:uniqueId val="{00000004-A443-4648-9A38-C8942471C28D}"/>
            </c:ext>
          </c:extLst>
        </c:ser>
        <c:ser>
          <c:idx val="3"/>
          <c:order val="5"/>
          <c:tx>
            <c:strRef>
              <c:f>figures!$AK$27</c:f>
              <c:strCache>
                <c:ptCount val="1"/>
                <c:pt idx="0">
                  <c:v>105.3</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figures!$AL$27:$AR$27</c:f>
              <c:numCache>
                <c:formatCode>General</c:formatCode>
                <c:ptCount val="7"/>
                <c:pt idx="0">
                  <c:v>0.0</c:v>
                </c:pt>
                <c:pt idx="1">
                  <c:v>26.0</c:v>
                </c:pt>
                <c:pt idx="2">
                  <c:v>33.0</c:v>
                </c:pt>
                <c:pt idx="3">
                  <c:v>40.0</c:v>
                </c:pt>
                <c:pt idx="4">
                  <c:v>47.0</c:v>
                </c:pt>
                <c:pt idx="5">
                  <c:v>54.0</c:v>
                </c:pt>
                <c:pt idx="6">
                  <c:v>61.0</c:v>
                </c:pt>
              </c:numCache>
            </c:numRef>
          </c:xVal>
          <c:yVal>
            <c:numRef>
              <c:f>figures!$AL$28:$AR$28</c:f>
              <c:numCache>
                <c:formatCode>0.00</c:formatCode>
                <c:ptCount val="7"/>
                <c:pt idx="0" formatCode="General">
                  <c:v>0.0</c:v>
                </c:pt>
                <c:pt idx="1">
                  <c:v>33.212</c:v>
                </c:pt>
                <c:pt idx="2">
                  <c:v>33.649182</c:v>
                </c:pt>
                <c:pt idx="3">
                  <c:v>52.88658249999995</c:v>
                </c:pt>
                <c:pt idx="4">
                  <c:v>157.8125</c:v>
                </c:pt>
                <c:pt idx="5">
                  <c:v>460.8479205000001</c:v>
                </c:pt>
                <c:pt idx="6">
                  <c:v>1517.8752</c:v>
                </c:pt>
              </c:numCache>
            </c:numRef>
          </c:yVal>
          <c:smooth val="1"/>
          <c:extLst xmlns:c16r2="http://schemas.microsoft.com/office/drawing/2015/06/chart">
            <c:ext xmlns:c16="http://schemas.microsoft.com/office/drawing/2014/chart" uri="{C3380CC4-5D6E-409C-BE32-E72D297353CC}">
              <c16:uniqueId val="{00000005-A443-4648-9A38-C8942471C28D}"/>
            </c:ext>
          </c:extLst>
        </c:ser>
        <c:ser>
          <c:idx val="2"/>
          <c:order val="6"/>
          <c:tx>
            <c:strRef>
              <c:f>figures!$AK$4</c:f>
              <c:strCache>
                <c:ptCount val="1"/>
                <c:pt idx="0">
                  <c:v>116.3</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figures!$AL$4:$AU$4</c:f>
              <c:numCache>
                <c:formatCode>General</c:formatCode>
                <c:ptCount val="10"/>
                <c:pt idx="0">
                  <c:v>0.0</c:v>
                </c:pt>
                <c:pt idx="1">
                  <c:v>14.0</c:v>
                </c:pt>
                <c:pt idx="2">
                  <c:v>21.0</c:v>
                </c:pt>
                <c:pt idx="3">
                  <c:v>28.0</c:v>
                </c:pt>
                <c:pt idx="4">
                  <c:v>35.0</c:v>
                </c:pt>
                <c:pt idx="5">
                  <c:v>42.0</c:v>
                </c:pt>
                <c:pt idx="6">
                  <c:v>49.0</c:v>
                </c:pt>
                <c:pt idx="7">
                  <c:v>56.0</c:v>
                </c:pt>
                <c:pt idx="8">
                  <c:v>63.0</c:v>
                </c:pt>
                <c:pt idx="9">
                  <c:v>70.0</c:v>
                </c:pt>
              </c:numCache>
            </c:numRef>
          </c:xVal>
          <c:yVal>
            <c:numRef>
              <c:f>figures!$AL$5:$AU$5</c:f>
              <c:numCache>
                <c:formatCode>General</c:formatCode>
                <c:ptCount val="10"/>
                <c:pt idx="0">
                  <c:v>0.0</c:v>
                </c:pt>
                <c:pt idx="1">
                  <c:v>0.0</c:v>
                </c:pt>
                <c:pt idx="2">
                  <c:v>0.0</c:v>
                </c:pt>
                <c:pt idx="3">
                  <c:v>0.0</c:v>
                </c:pt>
                <c:pt idx="4">
                  <c:v>40.5504</c:v>
                </c:pt>
                <c:pt idx="5">
                  <c:v>200.242368</c:v>
                </c:pt>
                <c:pt idx="6">
                  <c:v>362.822784</c:v>
                </c:pt>
                <c:pt idx="7">
                  <c:v>430.8681194999993</c:v>
                </c:pt>
                <c:pt idx="8">
                  <c:v>631.7466119999991</c:v>
                </c:pt>
                <c:pt idx="9">
                  <c:v>1191.969225</c:v>
                </c:pt>
              </c:numCache>
            </c:numRef>
          </c:yVal>
          <c:smooth val="1"/>
          <c:extLst xmlns:c16r2="http://schemas.microsoft.com/office/drawing/2015/06/chart">
            <c:ext xmlns:c16="http://schemas.microsoft.com/office/drawing/2014/chart" uri="{C3380CC4-5D6E-409C-BE32-E72D297353CC}">
              <c16:uniqueId val="{00000006-A443-4648-9A38-C8942471C28D}"/>
            </c:ext>
          </c:extLst>
        </c:ser>
        <c:ser>
          <c:idx val="0"/>
          <c:order val="7"/>
          <c:tx>
            <c:strRef>
              <c:f>figures!$AK$10</c:f>
              <c:strCache>
                <c:ptCount val="1"/>
                <c:pt idx="0">
                  <c:v>144.1</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figures!$AL$10:$AW$10</c:f>
              <c:numCache>
                <c:formatCode>General</c:formatCode>
                <c:ptCount val="12"/>
                <c:pt idx="0">
                  <c:v>0.0</c:v>
                </c:pt>
                <c:pt idx="1">
                  <c:v>21.0</c:v>
                </c:pt>
                <c:pt idx="2">
                  <c:v>28.0</c:v>
                </c:pt>
                <c:pt idx="3">
                  <c:v>35.0</c:v>
                </c:pt>
                <c:pt idx="4">
                  <c:v>43.0</c:v>
                </c:pt>
                <c:pt idx="5">
                  <c:v>50.0</c:v>
                </c:pt>
                <c:pt idx="6">
                  <c:v>57.0</c:v>
                </c:pt>
                <c:pt idx="7">
                  <c:v>64.0</c:v>
                </c:pt>
                <c:pt idx="8">
                  <c:v>71.0</c:v>
                </c:pt>
                <c:pt idx="9">
                  <c:v>78.0</c:v>
                </c:pt>
                <c:pt idx="10">
                  <c:v>92.0</c:v>
                </c:pt>
                <c:pt idx="11">
                  <c:v>98.0</c:v>
                </c:pt>
              </c:numCache>
            </c:numRef>
          </c:xVal>
          <c:yVal>
            <c:numRef>
              <c:f>figures!$AL$11:$AW$11</c:f>
              <c:numCache>
                <c:formatCode>0.00</c:formatCode>
                <c:ptCount val="12"/>
                <c:pt idx="0" formatCode="General">
                  <c:v>0.0</c:v>
                </c:pt>
                <c:pt idx="1">
                  <c:v>0.0</c:v>
                </c:pt>
                <c:pt idx="2">
                  <c:v>0.0</c:v>
                </c:pt>
                <c:pt idx="3">
                  <c:v>0.0</c:v>
                </c:pt>
                <c:pt idx="4">
                  <c:v>35.766252</c:v>
                </c:pt>
                <c:pt idx="5">
                  <c:v>35.766252</c:v>
                </c:pt>
                <c:pt idx="6">
                  <c:v>139.491904</c:v>
                </c:pt>
                <c:pt idx="7">
                  <c:v>219.1433535</c:v>
                </c:pt>
                <c:pt idx="8">
                  <c:v>310.617201</c:v>
                </c:pt>
                <c:pt idx="9">
                  <c:v>501.6047</c:v>
                </c:pt>
                <c:pt idx="10">
                  <c:v>1060.841259</c:v>
                </c:pt>
                <c:pt idx="11">
                  <c:v>1117.796224</c:v>
                </c:pt>
              </c:numCache>
            </c:numRef>
          </c:yVal>
          <c:smooth val="1"/>
          <c:extLst xmlns:c16r2="http://schemas.microsoft.com/office/drawing/2015/06/chart">
            <c:ext xmlns:c16="http://schemas.microsoft.com/office/drawing/2014/chart" uri="{C3380CC4-5D6E-409C-BE32-E72D297353CC}">
              <c16:uniqueId val="{00000007-A443-4648-9A38-C8942471C28D}"/>
            </c:ext>
          </c:extLst>
        </c:ser>
        <c:ser>
          <c:idx val="8"/>
          <c:order val="8"/>
          <c:tx>
            <c:strRef>
              <c:f>figures!$AK$66</c:f>
              <c:strCache>
                <c:ptCount val="1"/>
                <c:pt idx="0">
                  <c:v>Capan1</c:v>
                </c:pt>
              </c:strCache>
            </c:strRef>
          </c:tx>
          <c:spPr>
            <a:ln w="19050" cap="rnd">
              <a:solidFill>
                <a:schemeClr val="tx1">
                  <a:lumMod val="75000"/>
                  <a:lumOff val="25000"/>
                </a:schemeClr>
              </a:solidFill>
              <a:prstDash val="sysDash"/>
              <a:round/>
            </a:ln>
            <a:effectLst/>
          </c:spPr>
          <c:marker>
            <c:symbol val="diamond"/>
            <c:size val="5"/>
            <c:spPr>
              <a:solidFill>
                <a:schemeClr val="tx1">
                  <a:lumMod val="75000"/>
                  <a:lumOff val="25000"/>
                </a:schemeClr>
              </a:solidFill>
              <a:ln w="9525">
                <a:solidFill>
                  <a:schemeClr val="tx1">
                    <a:lumMod val="75000"/>
                    <a:lumOff val="25000"/>
                  </a:schemeClr>
                </a:solidFill>
                <a:prstDash val="sysDash"/>
              </a:ln>
              <a:effectLst/>
            </c:spPr>
          </c:marker>
          <c:xVal>
            <c:numRef>
              <c:f>figures!$AL$66:$AT$66</c:f>
              <c:numCache>
                <c:formatCode>General</c:formatCode>
                <c:ptCount val="9"/>
                <c:pt idx="0">
                  <c:v>0.0</c:v>
                </c:pt>
                <c:pt idx="1">
                  <c:v>4.0</c:v>
                </c:pt>
                <c:pt idx="2">
                  <c:v>9.0</c:v>
                </c:pt>
                <c:pt idx="3">
                  <c:v>15.0</c:v>
                </c:pt>
                <c:pt idx="4">
                  <c:v>18.0</c:v>
                </c:pt>
                <c:pt idx="5">
                  <c:v>21.0</c:v>
                </c:pt>
                <c:pt idx="6">
                  <c:v>29.0</c:v>
                </c:pt>
                <c:pt idx="7">
                  <c:v>36.0</c:v>
                </c:pt>
                <c:pt idx="8">
                  <c:v>43.0</c:v>
                </c:pt>
              </c:numCache>
            </c:numRef>
          </c:xVal>
          <c:yVal>
            <c:numRef>
              <c:f>figures!$AL$67:$AT$67</c:f>
              <c:numCache>
                <c:formatCode>General</c:formatCode>
                <c:ptCount val="9"/>
                <c:pt idx="0">
                  <c:v>0.0</c:v>
                </c:pt>
                <c:pt idx="1">
                  <c:v>32.96</c:v>
                </c:pt>
                <c:pt idx="2">
                  <c:v>26.3375</c:v>
                </c:pt>
                <c:pt idx="3">
                  <c:v>107.217</c:v>
                </c:pt>
                <c:pt idx="4">
                  <c:v>68.81035000000001</c:v>
                </c:pt>
                <c:pt idx="5">
                  <c:v>122.786</c:v>
                </c:pt>
                <c:pt idx="6">
                  <c:v>305.840265</c:v>
                </c:pt>
                <c:pt idx="7" formatCode="0.00">
                  <c:v>699.38</c:v>
                </c:pt>
                <c:pt idx="8" formatCode="0.00">
                  <c:v>1152.3951225</c:v>
                </c:pt>
              </c:numCache>
            </c:numRef>
          </c:yVal>
          <c:smooth val="1"/>
          <c:extLst xmlns:c16r2="http://schemas.microsoft.com/office/drawing/2015/06/chart">
            <c:ext xmlns:c16="http://schemas.microsoft.com/office/drawing/2014/chart" uri="{C3380CC4-5D6E-409C-BE32-E72D297353CC}">
              <c16:uniqueId val="{00000008-A443-4648-9A38-C8942471C28D}"/>
            </c:ext>
          </c:extLst>
        </c:ser>
        <c:ser>
          <c:idx val="9"/>
          <c:order val="9"/>
          <c:tx>
            <c:strRef>
              <c:f>figures!$AK$70</c:f>
              <c:strCache>
                <c:ptCount val="1"/>
                <c:pt idx="0">
                  <c:v>Panc1</c:v>
                </c:pt>
              </c:strCache>
            </c:strRef>
          </c:tx>
          <c:spPr>
            <a:ln w="19050" cap="rnd">
              <a:solidFill>
                <a:schemeClr val="tx1">
                  <a:lumMod val="75000"/>
                  <a:lumOff val="25000"/>
                </a:schemeClr>
              </a:solidFill>
              <a:prstDash val="sysDash"/>
              <a:round/>
            </a:ln>
            <a:effectLst/>
          </c:spPr>
          <c:marker>
            <c:symbol val="triangle"/>
            <c:size val="5"/>
            <c:spPr>
              <a:solidFill>
                <a:schemeClr val="tx1">
                  <a:lumMod val="75000"/>
                  <a:lumOff val="25000"/>
                </a:schemeClr>
              </a:solidFill>
              <a:ln w="9525">
                <a:solidFill>
                  <a:schemeClr val="tx1">
                    <a:lumMod val="75000"/>
                    <a:lumOff val="25000"/>
                  </a:schemeClr>
                </a:solidFill>
                <a:prstDash val="sysDash"/>
              </a:ln>
              <a:effectLst/>
            </c:spPr>
          </c:marker>
          <c:xVal>
            <c:numRef>
              <c:f>figures!$AL$70:$BL$70</c:f>
              <c:numCache>
                <c:formatCode>General</c:formatCode>
                <c:ptCount val="27"/>
                <c:pt idx="0">
                  <c:v>0.0</c:v>
                </c:pt>
                <c:pt idx="1">
                  <c:v>6.0</c:v>
                </c:pt>
                <c:pt idx="2">
                  <c:v>11.0</c:v>
                </c:pt>
                <c:pt idx="3">
                  <c:v>14.0</c:v>
                </c:pt>
                <c:pt idx="4">
                  <c:v>18.0</c:v>
                </c:pt>
                <c:pt idx="5">
                  <c:v>21.0</c:v>
                </c:pt>
                <c:pt idx="6">
                  <c:v>25.0</c:v>
                </c:pt>
                <c:pt idx="7">
                  <c:v>28.0</c:v>
                </c:pt>
                <c:pt idx="8">
                  <c:v>31.0</c:v>
                </c:pt>
                <c:pt idx="9">
                  <c:v>35.0</c:v>
                </c:pt>
                <c:pt idx="10">
                  <c:v>39.0</c:v>
                </c:pt>
                <c:pt idx="11">
                  <c:v>42.0</c:v>
                </c:pt>
                <c:pt idx="12">
                  <c:v>46.0</c:v>
                </c:pt>
                <c:pt idx="13">
                  <c:v>49.0</c:v>
                </c:pt>
                <c:pt idx="14">
                  <c:v>53.0</c:v>
                </c:pt>
                <c:pt idx="15">
                  <c:v>59.0</c:v>
                </c:pt>
                <c:pt idx="16">
                  <c:v>62.0</c:v>
                </c:pt>
                <c:pt idx="17">
                  <c:v>67.0</c:v>
                </c:pt>
                <c:pt idx="18">
                  <c:v>70.0</c:v>
                </c:pt>
                <c:pt idx="19">
                  <c:v>74.0</c:v>
                </c:pt>
                <c:pt idx="20">
                  <c:v>77.0</c:v>
                </c:pt>
                <c:pt idx="21">
                  <c:v>84.0</c:v>
                </c:pt>
                <c:pt idx="22">
                  <c:v>91.0</c:v>
                </c:pt>
                <c:pt idx="23">
                  <c:v>95.0</c:v>
                </c:pt>
                <c:pt idx="24">
                  <c:v>101.0</c:v>
                </c:pt>
                <c:pt idx="25">
                  <c:v>105.0</c:v>
                </c:pt>
                <c:pt idx="26">
                  <c:v>109.0</c:v>
                </c:pt>
              </c:numCache>
            </c:numRef>
          </c:xVal>
          <c:yVal>
            <c:numRef>
              <c:f>figures!$AL$71:$BL$71</c:f>
              <c:numCache>
                <c:formatCode>General</c:formatCode>
                <c:ptCount val="27"/>
                <c:pt idx="0">
                  <c:v>0.0</c:v>
                </c:pt>
                <c:pt idx="1">
                  <c:v>27.11336600000001</c:v>
                </c:pt>
                <c:pt idx="2">
                  <c:v>22.477374</c:v>
                </c:pt>
                <c:pt idx="3">
                  <c:v>26.995064</c:v>
                </c:pt>
                <c:pt idx="4">
                  <c:v>33.233325</c:v>
                </c:pt>
                <c:pt idx="5">
                  <c:v>25.39960649999999</c:v>
                </c:pt>
                <c:pt idx="6">
                  <c:v>30.434292</c:v>
                </c:pt>
                <c:pt idx="7">
                  <c:v>36.16921350000001</c:v>
                </c:pt>
                <c:pt idx="8">
                  <c:v>51.89400000000001</c:v>
                </c:pt>
                <c:pt idx="9">
                  <c:v>61.88788799999992</c:v>
                </c:pt>
                <c:pt idx="10">
                  <c:v>81.89421</c:v>
                </c:pt>
                <c:pt idx="11">
                  <c:v>110.199499</c:v>
                </c:pt>
                <c:pt idx="12">
                  <c:v>142.490464</c:v>
                </c:pt>
                <c:pt idx="13">
                  <c:v>149.097816</c:v>
                </c:pt>
                <c:pt idx="14">
                  <c:v>121.260544</c:v>
                </c:pt>
                <c:pt idx="15">
                  <c:v>148.716081</c:v>
                </c:pt>
                <c:pt idx="16">
                  <c:v>181.5987285</c:v>
                </c:pt>
                <c:pt idx="17">
                  <c:v>184.9344</c:v>
                </c:pt>
                <c:pt idx="18">
                  <c:v>172.84995</c:v>
                </c:pt>
                <c:pt idx="19">
                  <c:v>276.0073524999999</c:v>
                </c:pt>
                <c:pt idx="20">
                  <c:v>281.6907524999999</c:v>
                </c:pt>
                <c:pt idx="21">
                  <c:v>363.9168</c:v>
                </c:pt>
                <c:pt idx="22">
                  <c:v>401.2530559999996</c:v>
                </c:pt>
                <c:pt idx="23">
                  <c:v>512.6163144999994</c:v>
                </c:pt>
                <c:pt idx="24">
                  <c:v>726.3764100000002</c:v>
                </c:pt>
                <c:pt idx="25">
                  <c:v>1004.3465</c:v>
                </c:pt>
                <c:pt idx="26">
                  <c:v>1588.7065</c:v>
                </c:pt>
              </c:numCache>
            </c:numRef>
          </c:yVal>
          <c:smooth val="1"/>
          <c:extLst xmlns:c16r2="http://schemas.microsoft.com/office/drawing/2015/06/chart">
            <c:ext xmlns:c16="http://schemas.microsoft.com/office/drawing/2014/chart" uri="{C3380CC4-5D6E-409C-BE32-E72D297353CC}">
              <c16:uniqueId val="{00000009-A443-4648-9A38-C8942471C28D}"/>
            </c:ext>
          </c:extLst>
        </c:ser>
        <c:ser>
          <c:idx val="10"/>
          <c:order val="10"/>
          <c:tx>
            <c:strRef>
              <c:f>figures!$AK$74</c:f>
              <c:strCache>
                <c:ptCount val="1"/>
                <c:pt idx="0">
                  <c:v>AsPC1</c:v>
                </c:pt>
              </c:strCache>
            </c:strRef>
          </c:tx>
          <c:spPr>
            <a:ln w="19050" cap="rnd">
              <a:solidFill>
                <a:schemeClr val="tx1">
                  <a:lumMod val="75000"/>
                  <a:lumOff val="25000"/>
                </a:schemeClr>
              </a:solidFill>
              <a:prstDash val="sysDash"/>
              <a:round/>
            </a:ln>
            <a:effectLst/>
          </c:spPr>
          <c:marker>
            <c:symbol val="x"/>
            <c:size val="5"/>
            <c:spPr>
              <a:solidFill>
                <a:schemeClr val="tx1">
                  <a:lumMod val="75000"/>
                  <a:lumOff val="25000"/>
                </a:schemeClr>
              </a:solidFill>
              <a:ln w="9525">
                <a:solidFill>
                  <a:schemeClr val="tx1">
                    <a:lumMod val="75000"/>
                    <a:lumOff val="25000"/>
                  </a:schemeClr>
                </a:solidFill>
                <a:prstDash val="sysDash"/>
              </a:ln>
              <a:effectLst/>
            </c:spPr>
          </c:marker>
          <c:xVal>
            <c:numRef>
              <c:f>figures!$AL$74:$AS$74</c:f>
              <c:numCache>
                <c:formatCode>General</c:formatCode>
                <c:ptCount val="8"/>
                <c:pt idx="0">
                  <c:v>0.0</c:v>
                </c:pt>
                <c:pt idx="1">
                  <c:v>7.0</c:v>
                </c:pt>
                <c:pt idx="2">
                  <c:v>10.0</c:v>
                </c:pt>
                <c:pt idx="3">
                  <c:v>15.0</c:v>
                </c:pt>
                <c:pt idx="4">
                  <c:v>18.0</c:v>
                </c:pt>
                <c:pt idx="5">
                  <c:v>22.0</c:v>
                </c:pt>
                <c:pt idx="6">
                  <c:v>25.0</c:v>
                </c:pt>
                <c:pt idx="7">
                  <c:v>32.0</c:v>
                </c:pt>
              </c:numCache>
            </c:numRef>
          </c:xVal>
          <c:yVal>
            <c:numRef>
              <c:f>figures!$AL$75:$AS$75</c:f>
              <c:numCache>
                <c:formatCode>General</c:formatCode>
                <c:ptCount val="8"/>
                <c:pt idx="0">
                  <c:v>0.0</c:v>
                </c:pt>
                <c:pt idx="1">
                  <c:v>87.13828350000001</c:v>
                </c:pt>
                <c:pt idx="2">
                  <c:v>167.50316</c:v>
                </c:pt>
                <c:pt idx="3">
                  <c:v>280.5985279999992</c:v>
                </c:pt>
                <c:pt idx="4">
                  <c:v>264.9284559999992</c:v>
                </c:pt>
                <c:pt idx="5">
                  <c:v>362.9288519999996</c:v>
                </c:pt>
                <c:pt idx="6">
                  <c:v>466.9051809999999</c:v>
                </c:pt>
                <c:pt idx="7">
                  <c:v>682.9346075000001</c:v>
                </c:pt>
              </c:numCache>
            </c:numRef>
          </c:yVal>
          <c:smooth val="1"/>
          <c:extLst xmlns:c16r2="http://schemas.microsoft.com/office/drawing/2015/06/chart">
            <c:ext xmlns:c16="http://schemas.microsoft.com/office/drawing/2014/chart" uri="{C3380CC4-5D6E-409C-BE32-E72D297353CC}">
              <c16:uniqueId val="{0000000A-A443-4648-9A38-C8942471C28D}"/>
            </c:ext>
          </c:extLst>
        </c:ser>
        <c:dLbls>
          <c:showLegendKey val="0"/>
          <c:showVal val="0"/>
          <c:showCatName val="0"/>
          <c:showSerName val="0"/>
          <c:showPercent val="0"/>
          <c:showBubbleSize val="0"/>
        </c:dLbls>
        <c:axId val="-2075742096"/>
        <c:axId val="-2075736336"/>
      </c:scatterChart>
      <c:valAx>
        <c:axId val="-2075742096"/>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dirty="0">
                    <a:solidFill>
                      <a:sysClr val="windowText" lastClr="000000"/>
                    </a:solidFill>
                    <a:latin typeface="Arial" panose="020B0604020202020204" pitchFamily="34" charset="0"/>
                    <a:cs typeface="Arial" panose="020B0604020202020204" pitchFamily="34" charset="0"/>
                  </a:rPr>
                  <a:t>Days post cell injection</a:t>
                </a:r>
              </a:p>
            </c:rich>
          </c:tx>
          <c:layout>
            <c:manualLayout>
              <c:xMode val="edge"/>
              <c:yMode val="edge"/>
              <c:x val="0.297648640077322"/>
              <c:y val="0.93445157924009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75736336"/>
        <c:crosses val="autoZero"/>
        <c:crossBetween val="midCat"/>
        <c:majorUnit val="30.0"/>
      </c:valAx>
      <c:valAx>
        <c:axId val="-2075736336"/>
        <c:scaling>
          <c:orientation val="minMax"/>
          <c:max val="1600.0"/>
          <c:min val="0.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dirty="0">
                    <a:solidFill>
                      <a:sysClr val="windowText" lastClr="000000"/>
                    </a:solidFill>
                    <a:latin typeface="Arial" panose="020B0604020202020204" pitchFamily="34" charset="0"/>
                    <a:cs typeface="Arial" panose="020B0604020202020204" pitchFamily="34" charset="0"/>
                  </a:rPr>
                  <a:t>Tumor</a:t>
                </a:r>
                <a:r>
                  <a:rPr lang="en-US" sz="1200" baseline="0" dirty="0">
                    <a:solidFill>
                      <a:sysClr val="windowText" lastClr="000000"/>
                    </a:solidFill>
                    <a:latin typeface="Arial" panose="020B0604020202020204" pitchFamily="34" charset="0"/>
                    <a:cs typeface="Arial" panose="020B0604020202020204" pitchFamily="34" charset="0"/>
                  </a:rPr>
                  <a:t> volume (mm</a:t>
                </a:r>
                <a:r>
                  <a:rPr lang="en-US" sz="1200" baseline="30000" dirty="0">
                    <a:solidFill>
                      <a:sysClr val="windowText" lastClr="000000"/>
                    </a:solidFill>
                    <a:latin typeface="Arial" panose="020B0604020202020204" pitchFamily="34" charset="0"/>
                    <a:cs typeface="Arial" panose="020B0604020202020204" pitchFamily="34" charset="0"/>
                  </a:rPr>
                  <a:t>3</a:t>
                </a:r>
                <a:r>
                  <a:rPr lang="en-US" sz="1200" baseline="0" dirty="0">
                    <a:solidFill>
                      <a:sysClr val="windowText" lastClr="000000"/>
                    </a:solidFill>
                    <a:latin typeface="Arial" panose="020B0604020202020204" pitchFamily="34" charset="0"/>
                    <a:cs typeface="Arial" panose="020B0604020202020204" pitchFamily="34" charset="0"/>
                  </a:rPr>
                  <a:t>)</a:t>
                </a:r>
                <a:endParaRPr lang="en-US" sz="1200" dirty="0">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alpha val="58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75742096"/>
        <c:crosses val="autoZero"/>
        <c:crossBetween val="midCat"/>
        <c:majorUnit val="400.0"/>
      </c:valAx>
      <c:spPr>
        <a:noFill/>
        <a:ln>
          <a:noFill/>
        </a:ln>
        <a:effectLst/>
      </c:spPr>
    </c:plotArea>
    <c:legend>
      <c:legendPos val="r"/>
      <c:layout>
        <c:manualLayout>
          <c:xMode val="edge"/>
          <c:yMode val="edge"/>
          <c:x val="0.811105084086711"/>
          <c:y val="0.0416712660292124"/>
          <c:w val="0.188894854052334"/>
          <c:h val="0.3643879317090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CDD6F0A-6DB3-457F-AEE5-AB0DE0DC00DB}" type="datetimeFigureOut">
              <a:rPr lang="he-IL" smtClean="0"/>
              <a:pPr/>
              <a:t>י"ד/סיון/תשע"ז</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AEEC4C5-A946-4AD4-B829-86E70DED22CA}" type="slidenum">
              <a:rPr lang="he-IL" smtClean="0"/>
              <a:pPr/>
              <a:t>‹#›</a:t>
            </a:fld>
            <a:endParaRPr lang="he-IL"/>
          </a:p>
        </p:txBody>
      </p:sp>
    </p:spTree>
    <p:extLst>
      <p:ext uri="{BB962C8B-B14F-4D97-AF65-F5344CB8AC3E}">
        <p14:creationId xmlns:p14="http://schemas.microsoft.com/office/powerpoint/2010/main" val="222102644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endParaRPr lang="he-IL" dirty="0"/>
          </a:p>
        </p:txBody>
      </p:sp>
      <p:sp>
        <p:nvSpPr>
          <p:cNvPr id="4" name="Slide Number Placeholder 3"/>
          <p:cNvSpPr>
            <a:spLocks noGrp="1"/>
          </p:cNvSpPr>
          <p:nvPr>
            <p:ph type="sldNum" sz="quarter" idx="10"/>
          </p:nvPr>
        </p:nvSpPr>
        <p:spPr/>
        <p:txBody>
          <a:bodyPr/>
          <a:lstStyle/>
          <a:p>
            <a:fld id="{A8A1E23F-6659-4188-AE9A-770329C9E42D}" type="slidenum">
              <a:rPr lang="he-IL" smtClean="0"/>
              <a:t>5</a:t>
            </a:fld>
            <a:endParaRPr lang="he-IL"/>
          </a:p>
        </p:txBody>
      </p:sp>
    </p:spTree>
    <p:extLst>
      <p:ext uri="{BB962C8B-B14F-4D97-AF65-F5344CB8AC3E}">
        <p14:creationId xmlns:p14="http://schemas.microsoft.com/office/powerpoint/2010/main" val="182844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mn-lt"/>
                <a:ea typeface="+mn-ea"/>
                <a:cs typeface="+mn-cs"/>
              </a:rPr>
              <a:t>Slide 19–</a:t>
            </a:r>
            <a:endParaRPr lang="en-US" dirty="0" smtClean="0">
              <a:effectLst/>
            </a:endParaRPr>
          </a:p>
          <a:p>
            <a:pPr algn="l" rtl="0"/>
            <a:r>
              <a:rPr lang="en-US" dirty="0" smtClean="0">
                <a:effectLst/>
              </a:rPr>
              <a:t>Here you can see two patients and the established cell line (AsPC1), for each one, we see the H&amp;E slide of the clinical liver metastasis biopsy that was taken at diagnosis. (on the right side of the slide)- These patients received a few lines of chemotherapy and developed ascites/pleural effusion. These malignant cells were used for the generation of the PDX. The pictures under the headline ‘cell block’, show these malignant ascites cells after growing in culture and processed into cell block.</a:t>
            </a:r>
          </a:p>
          <a:p>
            <a:pPr algn="l" rtl="0"/>
            <a:r>
              <a:rPr lang="en-US" dirty="0" smtClean="0">
                <a:effectLst/>
              </a:rPr>
              <a:t>On the left you can see the PDX’s of the same patient H&amp;E, Masson </a:t>
            </a:r>
            <a:r>
              <a:rPr lang="en-US" dirty="0" err="1" smtClean="0">
                <a:effectLst/>
              </a:rPr>
              <a:t>trichom</a:t>
            </a:r>
            <a:r>
              <a:rPr lang="en-US" dirty="0" smtClean="0">
                <a:effectLst/>
              </a:rPr>
              <a:t> that shows the collagen in </a:t>
            </a:r>
            <a:r>
              <a:rPr lang="en-US" dirty="0" err="1" smtClean="0">
                <a:effectLst/>
              </a:rPr>
              <a:t>stroma</a:t>
            </a:r>
            <a:r>
              <a:rPr lang="en-US" dirty="0" smtClean="0">
                <a:effectLst/>
              </a:rPr>
              <a:t> and HLA staining to make sure the tumors are human origin. </a:t>
            </a:r>
          </a:p>
          <a:p>
            <a:pPr algn="l" rtl="0"/>
            <a:r>
              <a:rPr lang="en-US" dirty="0" smtClean="0">
                <a:effectLst/>
              </a:rPr>
              <a:t>We also perform STR comparison to </a:t>
            </a:r>
            <a:r>
              <a:rPr lang="en-US" dirty="0" err="1" smtClean="0">
                <a:effectLst/>
              </a:rPr>
              <a:t>germline</a:t>
            </a:r>
            <a:r>
              <a:rPr lang="en-US" dirty="0" smtClean="0">
                <a:effectLst/>
              </a:rPr>
              <a:t> DNA (from patients white blood cells) to make sure we did not have ant contamination</a:t>
            </a:r>
          </a:p>
          <a:p>
            <a:pPr algn="l" rtl="0"/>
            <a:r>
              <a:rPr lang="en-US" dirty="0" smtClean="0">
                <a:effectLst/>
              </a:rPr>
              <a:t>We see that in comparison to the cultured cells in cell block , the PDX’s is much more similar to the clinical biopsy. The similarity is well emphasis by looking at the architecture of glands formation, the presence of the </a:t>
            </a:r>
            <a:r>
              <a:rPr lang="en-US" dirty="0" err="1" smtClean="0">
                <a:effectLst/>
              </a:rPr>
              <a:t>stroma</a:t>
            </a:r>
            <a:r>
              <a:rPr lang="en-US" dirty="0" smtClean="0">
                <a:effectLst/>
              </a:rPr>
              <a:t> and the </a:t>
            </a:r>
            <a:r>
              <a:rPr lang="en-US" dirty="0" err="1" smtClean="0">
                <a:effectLst/>
              </a:rPr>
              <a:t>stroma</a:t>
            </a:r>
            <a:r>
              <a:rPr lang="en-US" dirty="0" smtClean="0">
                <a:effectLst/>
              </a:rPr>
              <a:t> </a:t>
            </a:r>
            <a:r>
              <a:rPr lang="en-US" dirty="0" err="1" smtClean="0">
                <a:effectLst/>
              </a:rPr>
              <a:t>charecterictics</a:t>
            </a:r>
            <a:r>
              <a:rPr lang="en-US" dirty="0" smtClean="0">
                <a:effectLst/>
              </a:rPr>
              <a:t> and the </a:t>
            </a:r>
            <a:r>
              <a:rPr lang="en-US" dirty="0" err="1" smtClean="0">
                <a:effectLst/>
              </a:rPr>
              <a:t>mucin</a:t>
            </a:r>
            <a:r>
              <a:rPr lang="en-US" dirty="0" smtClean="0">
                <a:effectLst/>
              </a:rPr>
              <a:t> production- all present in the PDX and in the clinical biopsy. </a:t>
            </a:r>
          </a:p>
          <a:p>
            <a:pPr rtl="0"/>
            <a:r>
              <a:rPr lang="en-US" b="1" u="none" strike="noStrike" dirty="0" smtClean="0">
                <a:effectLst/>
              </a:rPr>
              <a:t> </a:t>
            </a:r>
            <a:endParaRPr lang="en-US" dirty="0" smtClean="0">
              <a:effectLst/>
            </a:endParaRPr>
          </a:p>
          <a:p>
            <a:pPr rtl="1"/>
            <a:r>
              <a:rPr lang="en-US" sz="1200"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כן, זה נכון</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ואם שואלים אותך – אבל למה צריך את המודל בחיות אם יש את התאים בגידול התרבית? אז התשובה היא שאחוז התאים הסרטנים בתוך כל הנוזל הוא קטן מאד </a:t>
            </a:r>
            <a:r>
              <a:rPr lang="he-IL" sz="1200" kern="1200" dirty="0" err="1" smtClean="0">
                <a:solidFill>
                  <a:schemeClr val="tx1"/>
                </a:solidFill>
                <a:effectLst/>
                <a:latin typeface="+mn-lt"/>
                <a:ea typeface="+mn-ea"/>
                <a:cs typeface="+mn-cs"/>
              </a:rPr>
              <a:t>וב</a:t>
            </a:r>
            <a:r>
              <a:rPr lang="en-US" sz="1200" kern="1200" dirty="0" smtClean="0">
                <a:solidFill>
                  <a:schemeClr val="tx1"/>
                </a:solidFill>
                <a:effectLst/>
                <a:latin typeface="+mn-lt"/>
                <a:ea typeface="+mn-ea"/>
                <a:cs typeface="+mn-cs"/>
              </a:rPr>
              <a:t>cell block</a:t>
            </a:r>
            <a:r>
              <a:rPr lang="he-IL" sz="1200" kern="1200" dirty="0" smtClean="0">
                <a:solidFill>
                  <a:schemeClr val="tx1"/>
                </a:solidFill>
                <a:effectLst/>
                <a:latin typeface="+mn-lt"/>
                <a:ea typeface="+mn-ea"/>
                <a:cs typeface="+mn-cs"/>
              </a:rPr>
              <a:t> אפשר לראות גם הרבה תאי </a:t>
            </a:r>
            <a:r>
              <a:rPr lang="he-IL" sz="1200" kern="1200" dirty="0" err="1" smtClean="0">
                <a:solidFill>
                  <a:schemeClr val="tx1"/>
                </a:solidFill>
                <a:effectLst/>
                <a:latin typeface="+mn-lt"/>
                <a:ea typeface="+mn-ea"/>
                <a:cs typeface="+mn-cs"/>
              </a:rPr>
              <a:t>מזותל</a:t>
            </a:r>
            <a:r>
              <a:rPr lang="he-IL" sz="1200" kern="1200" dirty="0" smtClean="0">
                <a:solidFill>
                  <a:schemeClr val="tx1"/>
                </a:solidFill>
                <a:effectLst/>
                <a:latin typeface="+mn-lt"/>
                <a:ea typeface="+mn-ea"/>
                <a:cs typeface="+mn-cs"/>
              </a:rPr>
              <a:t> ויש לימפוציטים </a:t>
            </a:r>
            <a:r>
              <a:rPr lang="he-IL" sz="1200" kern="1200" dirty="0" err="1" smtClean="0">
                <a:solidFill>
                  <a:schemeClr val="tx1"/>
                </a:solidFill>
                <a:effectLst/>
                <a:latin typeface="+mn-lt"/>
                <a:ea typeface="+mn-ea"/>
                <a:cs typeface="+mn-cs"/>
              </a:rPr>
              <a:t>וכו</a:t>
            </a:r>
            <a:r>
              <a:rPr lang="he-IL" sz="1200" kern="1200" dirty="0" smtClean="0">
                <a:solidFill>
                  <a:schemeClr val="tx1"/>
                </a:solidFill>
                <a:effectLst/>
                <a:latin typeface="+mn-lt"/>
                <a:ea typeface="+mn-ea"/>
                <a:cs typeface="+mn-cs"/>
              </a:rPr>
              <a:t>. בעצם זה שאנחנו מכניסים את התאים ישירות לחיה אנחנו עושים סלקציה לתאי הסרטן....</a:t>
            </a:r>
            <a:endParaRPr lang="en-US" sz="1200" kern="1200" dirty="0" smtClean="0">
              <a:solidFill>
                <a:schemeClr val="tx1"/>
              </a:solidFill>
              <a:effectLst/>
              <a:latin typeface="+mn-lt"/>
              <a:ea typeface="+mn-ea"/>
              <a:cs typeface="+mn-cs"/>
            </a:endParaRPr>
          </a:p>
          <a:p>
            <a:pPr marL="0" algn="l" defTabSz="914400" rtl="0" eaLnBrk="1" latinLnBrk="0" hangingPunct="1"/>
            <a:endParaRPr lang="en-US" baseline="0" dirty="0"/>
          </a:p>
          <a:p>
            <a:pPr marL="0" algn="l" defTabSz="914400" rtl="0" eaLnBrk="1" latinLnBrk="0" hangingPunct="1"/>
            <a:endParaRPr lang="en-US" baseline="0"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19</a:t>
            </a:fld>
            <a:endParaRPr lang="he-IL"/>
          </a:p>
        </p:txBody>
      </p:sp>
    </p:spTree>
    <p:extLst>
      <p:ext uri="{BB962C8B-B14F-4D97-AF65-F5344CB8AC3E}">
        <p14:creationId xmlns:p14="http://schemas.microsoft.com/office/powerpoint/2010/main" val="1985003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20-</a:t>
            </a:r>
            <a:endParaRPr lang="en-US" dirty="0" smtClean="0">
              <a:effectLst/>
            </a:endParaRPr>
          </a:p>
          <a:p>
            <a:pPr algn="l" rtl="0"/>
            <a:r>
              <a:rPr lang="en-US" dirty="0" smtClean="0">
                <a:effectLst/>
              </a:rPr>
              <a:t>We decided to concentrate on the first generation PDX’s. Up now we histologically classified 30 first generation established PDX’s.</a:t>
            </a:r>
          </a:p>
          <a:p>
            <a:pPr algn="l" rtl="0"/>
            <a:r>
              <a:rPr lang="en-US" dirty="0" smtClean="0">
                <a:effectLst/>
              </a:rPr>
              <a:t>We used light microscopy and different stains to identify and classify different components in the tumor- such as cells, </a:t>
            </a:r>
            <a:r>
              <a:rPr lang="en-US" dirty="0" err="1" smtClean="0">
                <a:effectLst/>
              </a:rPr>
              <a:t>stroma</a:t>
            </a:r>
            <a:r>
              <a:rPr lang="en-US" dirty="0" smtClean="0">
                <a:effectLst/>
              </a:rPr>
              <a:t> glands and necrosis. </a:t>
            </a:r>
          </a:p>
          <a:p>
            <a:pPr algn="l" rtl="0"/>
            <a:r>
              <a:rPr lang="he-IL" sz="1200" kern="1200" dirty="0" smtClean="0">
                <a:solidFill>
                  <a:schemeClr val="tx1"/>
                </a:solidFill>
                <a:effectLst/>
                <a:latin typeface="+mn-lt"/>
                <a:ea typeface="+mn-ea"/>
                <a:cs typeface="+mn-cs"/>
              </a:rPr>
              <a:t> </a:t>
            </a:r>
            <a:endParaRPr lang="en-US" dirty="0" smtClean="0">
              <a:effectLst/>
            </a:endParaRPr>
          </a:p>
          <a:p>
            <a:pPr algn="l" rtl="0"/>
            <a:r>
              <a:rPr lang="en-US" dirty="0" smtClean="0">
                <a:effectLst/>
              </a:rPr>
              <a:t>In the table you can see that we classify the tumor differentiation, percentage of </a:t>
            </a:r>
            <a:r>
              <a:rPr lang="en-US" dirty="0" err="1" smtClean="0">
                <a:effectLst/>
              </a:rPr>
              <a:t>stroma</a:t>
            </a:r>
            <a:r>
              <a:rPr lang="en-US" dirty="0" smtClean="0">
                <a:effectLst/>
              </a:rPr>
              <a:t> and it’s characteristics- for example, is the </a:t>
            </a:r>
            <a:r>
              <a:rPr lang="en-US" dirty="0" err="1" smtClean="0">
                <a:effectLst/>
              </a:rPr>
              <a:t>stroma</a:t>
            </a:r>
            <a:r>
              <a:rPr lang="en-US" dirty="0" smtClean="0">
                <a:effectLst/>
              </a:rPr>
              <a:t> infiltrated with lymphocytes or is it </a:t>
            </a:r>
            <a:r>
              <a:rPr lang="en-US" dirty="0" err="1" smtClean="0">
                <a:effectLst/>
              </a:rPr>
              <a:t>collagenized</a:t>
            </a:r>
            <a:r>
              <a:rPr lang="en-US" dirty="0" smtClean="0">
                <a:effectLst/>
              </a:rPr>
              <a:t>. Other characteristics that we classified are the percentage of necrosis or glands forming cells from total tumor cells, the glands differentiation, and whether there is </a:t>
            </a:r>
            <a:r>
              <a:rPr lang="en-US" dirty="0" err="1" smtClean="0">
                <a:effectLst/>
              </a:rPr>
              <a:t>mucin</a:t>
            </a:r>
            <a:r>
              <a:rPr lang="en-US" dirty="0" smtClean="0">
                <a:effectLst/>
              </a:rPr>
              <a:t> production. </a:t>
            </a:r>
          </a:p>
          <a:p>
            <a:pPr algn="l" rtl="0"/>
            <a:r>
              <a:rPr lang="he-IL" sz="1200" kern="1200" dirty="0" smtClean="0">
                <a:solidFill>
                  <a:schemeClr val="tx1"/>
                </a:solidFill>
                <a:effectLst/>
                <a:latin typeface="+mn-lt"/>
                <a:ea typeface="+mn-ea"/>
                <a:cs typeface="+mn-cs"/>
              </a:rPr>
              <a:t> </a:t>
            </a:r>
            <a:endParaRPr lang="en-US" dirty="0" smtClean="0">
              <a:effectLst/>
            </a:endParaRPr>
          </a:p>
          <a:p>
            <a:pPr algn="l" rtl="0"/>
            <a:r>
              <a:rPr lang="en-US" dirty="0" smtClean="0">
                <a:effectLst/>
              </a:rPr>
              <a:t>All the parameters that I mentioned help us further validate the model as a representing in vivo model for pancreatic cancer, both in the individual and in the patients population </a:t>
            </a:r>
          </a:p>
          <a:p>
            <a:pPr marL="0" algn="l" defTabSz="914400" rtl="0" eaLnBrk="1" latinLnBrk="0" hangingPunct="1"/>
            <a:endParaRPr lang="en-US" baseline="0" dirty="0"/>
          </a:p>
          <a:p>
            <a:pPr marL="0" algn="l" defTabSz="914400" rtl="0" eaLnBrk="1" latinLnBrk="0" hangingPunct="1"/>
            <a:endParaRPr lang="en-US" baseline="0" dirty="0"/>
          </a:p>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20</a:t>
            </a:fld>
            <a:endParaRPr lang="he-IL"/>
          </a:p>
        </p:txBody>
      </p:sp>
    </p:spTree>
    <p:extLst>
      <p:ext uri="{BB962C8B-B14F-4D97-AF65-F5344CB8AC3E}">
        <p14:creationId xmlns:p14="http://schemas.microsoft.com/office/powerpoint/2010/main" val="19946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none" strike="noStrike" dirty="0" smtClean="0">
                <a:effectLst/>
              </a:rPr>
              <a:t> </a:t>
            </a:r>
            <a:endParaRPr lang="en-US" dirty="0" smtClean="0">
              <a:effectLst/>
            </a:endParaRPr>
          </a:p>
          <a:p>
            <a:pPr algn="l" rtl="0"/>
            <a:r>
              <a:rPr lang="en-US" b="1" u="sng" dirty="0" smtClean="0">
                <a:effectLst/>
              </a:rPr>
              <a:t>slide 21</a:t>
            </a:r>
            <a:endParaRPr lang="en-US" dirty="0" smtClean="0">
              <a:effectLst/>
            </a:endParaRPr>
          </a:p>
          <a:p>
            <a:pPr algn="l" rtl="0"/>
            <a:r>
              <a:rPr lang="en-US" dirty="0" smtClean="0">
                <a:effectLst/>
              </a:rPr>
              <a:t>Using the patient medical </a:t>
            </a:r>
            <a:r>
              <a:rPr lang="en-US" dirty="0" err="1" smtClean="0">
                <a:effectLst/>
              </a:rPr>
              <a:t>filles</a:t>
            </a:r>
            <a:r>
              <a:rPr lang="en-US" dirty="0" smtClean="0">
                <a:effectLst/>
              </a:rPr>
              <a:t>, we collected information about their past medical history, family history, treatments and their reaction to treatment, BRCA status and overall survival.  </a:t>
            </a:r>
          </a:p>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21</a:t>
            </a:fld>
            <a:endParaRPr lang="he-IL"/>
          </a:p>
        </p:txBody>
      </p:sp>
    </p:spTree>
    <p:extLst>
      <p:ext uri="{BB962C8B-B14F-4D97-AF65-F5344CB8AC3E}">
        <p14:creationId xmlns:p14="http://schemas.microsoft.com/office/powerpoint/2010/main" val="8971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22-</a:t>
            </a:r>
            <a:endParaRPr lang="en-US" dirty="0" smtClean="0">
              <a:effectLst/>
            </a:endParaRPr>
          </a:p>
          <a:p>
            <a:pPr algn="l" rtl="0"/>
            <a:r>
              <a:rPr lang="en-US" dirty="0" smtClean="0">
                <a:effectLst/>
              </a:rPr>
              <a:t>After you’ve heard about my project targets and methods I want to show you a small taste from the outcome. </a:t>
            </a:r>
          </a:p>
          <a:p>
            <a:pPr algn="l" rtl="0"/>
            <a:r>
              <a:rPr lang="en-US" dirty="0" smtClean="0">
                <a:effectLst/>
              </a:rPr>
              <a:t>In this table -for each patient we gathered the main clinical features from the data base we’ve created with the histological classification of his PDX. </a:t>
            </a:r>
          </a:p>
          <a:p>
            <a:pPr algn="l" rtl="0"/>
            <a:r>
              <a:rPr lang="en-US" dirty="0" smtClean="0">
                <a:effectLst/>
              </a:rPr>
              <a:t>The end result gives us the whole picture-</a:t>
            </a:r>
          </a:p>
          <a:p>
            <a:pPr algn="l" rtl="0"/>
            <a:r>
              <a:rPr lang="en-US" b="1" dirty="0" smtClean="0">
                <a:effectLst/>
              </a:rPr>
              <a:t>The merge </a:t>
            </a:r>
            <a:r>
              <a:rPr lang="en-US" dirty="0" smtClean="0">
                <a:effectLst/>
              </a:rPr>
              <a:t>of the clinical data with histological data that will enable future investigation of correlation between the clinical disease course and the PDX model characteristics.  </a:t>
            </a:r>
          </a:p>
          <a:p>
            <a:pPr marL="0" algn="l" defTabSz="914400" rtl="0" eaLnBrk="1" latinLnBrk="0" hangingPunct="1"/>
            <a:endParaRPr lang="en-US" dirty="0"/>
          </a:p>
          <a:p>
            <a:pPr marL="0" algn="l" defTabSz="914400" rtl="0" eaLnBrk="1" latinLnBrk="0" hangingPunct="1"/>
            <a:endParaRPr lang="he-IL" b="1"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22</a:t>
            </a:fld>
            <a:endParaRPr lang="he-IL"/>
          </a:p>
        </p:txBody>
      </p:sp>
    </p:spTree>
    <p:extLst>
      <p:ext uri="{BB962C8B-B14F-4D97-AF65-F5344CB8AC3E}">
        <p14:creationId xmlns:p14="http://schemas.microsoft.com/office/powerpoint/2010/main" val="119901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dirty="0" smtClean="0"/>
              <a:t>This</a:t>
            </a:r>
            <a:r>
              <a:rPr lang="en-US" baseline="0" dirty="0" smtClean="0"/>
              <a:t> </a:t>
            </a:r>
            <a:r>
              <a:rPr lang="en-US" baseline="0" dirty="0"/>
              <a:t>is an example of one patient and the whole picture that we gather- the clinical course next to the PDX’s</a:t>
            </a:r>
            <a:r>
              <a:rPr lang="he-IL" baseline="0" dirty="0"/>
              <a:t> –</a:t>
            </a:r>
            <a:r>
              <a:rPr lang="en-US" baseline="0" dirty="0"/>
              <a:t> in the future we hope this will enable the translational study. </a:t>
            </a:r>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23</a:t>
            </a:fld>
            <a:endParaRPr lang="he-IL"/>
          </a:p>
        </p:txBody>
      </p:sp>
    </p:spTree>
    <p:extLst>
      <p:ext uri="{BB962C8B-B14F-4D97-AF65-F5344CB8AC3E}">
        <p14:creationId xmlns:p14="http://schemas.microsoft.com/office/powerpoint/2010/main" val="75768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24</a:t>
            </a:r>
            <a:endParaRPr lang="en-US" dirty="0" smtClean="0">
              <a:effectLst/>
            </a:endParaRPr>
          </a:p>
          <a:p>
            <a:pPr algn="l" rtl="0"/>
            <a:r>
              <a:rPr lang="en-US" dirty="0" smtClean="0">
                <a:effectLst/>
              </a:rPr>
              <a:t>My project is still on going and the plan is to expand the project size- the data base and the classification of the PDX’s. </a:t>
            </a:r>
          </a:p>
          <a:p>
            <a:pPr algn="l" rtl="0"/>
            <a:r>
              <a:rPr lang="en-US" b="1" dirty="0" smtClean="0">
                <a:effectLst/>
              </a:rPr>
              <a:t>8 more PDX’s are ready to be classified and more already transplanted to mice</a:t>
            </a:r>
            <a:r>
              <a:rPr lang="en-US" dirty="0" smtClean="0">
                <a:effectLst/>
              </a:rPr>
              <a:t>- so I have plenty of work to do! :-)</a:t>
            </a:r>
          </a:p>
          <a:p>
            <a:pPr algn="l" rtl="0"/>
            <a:r>
              <a:rPr lang="he-IL" sz="1200" kern="1200" dirty="0" smtClean="0">
                <a:solidFill>
                  <a:schemeClr val="tx1"/>
                </a:solidFill>
                <a:effectLst/>
                <a:latin typeface="+mn-lt"/>
                <a:ea typeface="+mn-ea"/>
                <a:cs typeface="+mn-cs"/>
              </a:rPr>
              <a:t> </a:t>
            </a:r>
            <a:endParaRPr lang="en-US" dirty="0" smtClean="0">
              <a:effectLst/>
            </a:endParaRPr>
          </a:p>
          <a:p>
            <a:pPr algn="l" rtl="0"/>
            <a:r>
              <a:rPr lang="en-US" dirty="0" smtClean="0">
                <a:effectLst/>
              </a:rPr>
              <a:t>Another process that is taking place right now is  the histologic comparison between the first generation PDX’s and the clinical biopsy used for initial diagnosis- in order to continue and make further characterization of the model. </a:t>
            </a:r>
          </a:p>
          <a:p>
            <a:pPr algn="l" rtl="0"/>
            <a:r>
              <a:rPr lang="en-US" dirty="0" smtClean="0">
                <a:effectLst/>
              </a:rPr>
              <a:t>This comparison will also help us understand whether the PDX can fully represent the </a:t>
            </a:r>
            <a:r>
              <a:rPr lang="en-US" b="1" dirty="0" smtClean="0">
                <a:effectLst/>
              </a:rPr>
              <a:t>individual person</a:t>
            </a:r>
            <a:r>
              <a:rPr lang="en-US" dirty="0" smtClean="0">
                <a:effectLst/>
              </a:rPr>
              <a:t>. </a:t>
            </a:r>
          </a:p>
          <a:p>
            <a:pPr marL="0" algn="l" defTabSz="914400" rtl="0" eaLnBrk="1" latinLnBrk="0" hangingPunct="1"/>
            <a:endParaRPr lang="en-US" baseline="0" dirty="0" smtClean="0"/>
          </a:p>
          <a:p>
            <a:pPr algn="l" rtl="0"/>
            <a:r>
              <a:rPr lang="en-US" dirty="0" smtClean="0">
                <a:effectLst/>
              </a:rPr>
              <a:t>Personally And what interests me the most is the third goal of my project that I haven't achieved yet- we want to investigate the correlation between the clinical disease course and the PDX model characteristics. </a:t>
            </a:r>
          </a:p>
          <a:p>
            <a:pPr algn="l" rtl="0"/>
            <a:r>
              <a:rPr lang="he-IL" sz="1200" kern="1200" dirty="0" smtClean="0">
                <a:solidFill>
                  <a:schemeClr val="tx1"/>
                </a:solidFill>
                <a:effectLst/>
                <a:latin typeface="+mn-lt"/>
                <a:ea typeface="+mn-ea"/>
                <a:cs typeface="+mn-cs"/>
              </a:rPr>
              <a:t> </a:t>
            </a:r>
            <a:endParaRPr lang="en-US" dirty="0" smtClean="0">
              <a:effectLst/>
            </a:endParaRPr>
          </a:p>
          <a:p>
            <a:pPr algn="l" rtl="0"/>
            <a:r>
              <a:rPr lang="en-US" dirty="0" smtClean="0">
                <a:effectLst/>
              </a:rPr>
              <a:t>so I hope to update you next year with our progress. </a:t>
            </a:r>
          </a:p>
          <a:p>
            <a:pPr algn="l" rtl="0"/>
            <a:r>
              <a:rPr lang="en-US" dirty="0" smtClean="0">
                <a:effectLst/>
              </a:rPr>
              <a:t> </a:t>
            </a:r>
          </a:p>
          <a:p>
            <a:pPr marL="0" algn="l" defTabSz="914400" rtl="0" eaLnBrk="1" latinLnBrk="0" hangingPunct="1"/>
            <a:endParaRPr lang="en-US" baseline="0"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24</a:t>
            </a:fld>
            <a:endParaRPr lang="he-IL"/>
          </a:p>
        </p:txBody>
      </p:sp>
    </p:spTree>
    <p:extLst>
      <p:ext uri="{BB962C8B-B14F-4D97-AF65-F5344CB8AC3E}">
        <p14:creationId xmlns:p14="http://schemas.microsoft.com/office/powerpoint/2010/main" val="67378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753557" rtl="0" eaLnBrk="1" fontAlgn="auto" latinLnBrk="0" hangingPunct="1">
              <a:lnSpc>
                <a:spcPct val="100000"/>
              </a:lnSpc>
              <a:spcBef>
                <a:spcPts val="0"/>
              </a:spcBef>
              <a:spcAft>
                <a:spcPts val="0"/>
              </a:spcAft>
              <a:buClrTx/>
              <a:buSzTx/>
              <a:buFontTx/>
              <a:buNone/>
              <a:tabLst/>
              <a:defRPr/>
            </a:pPr>
            <a:endParaRPr lang="he-IL" dirty="0"/>
          </a:p>
        </p:txBody>
      </p:sp>
      <p:sp>
        <p:nvSpPr>
          <p:cNvPr id="4" name="Slide Number Placeholder 3"/>
          <p:cNvSpPr>
            <a:spLocks noGrp="1"/>
          </p:cNvSpPr>
          <p:nvPr>
            <p:ph type="sldNum" sz="quarter" idx="10"/>
          </p:nvPr>
        </p:nvSpPr>
        <p:spPr/>
        <p:txBody>
          <a:bodyPr/>
          <a:lstStyle/>
          <a:p>
            <a:fld id="{A8A1E23F-6659-4188-AE9A-770329C9E42D}" type="slidenum">
              <a:rPr lang="he-IL" smtClean="0"/>
              <a:t>6</a:t>
            </a:fld>
            <a:endParaRPr lang="he-IL"/>
          </a:p>
        </p:txBody>
      </p:sp>
    </p:spTree>
    <p:extLst>
      <p:ext uri="{BB962C8B-B14F-4D97-AF65-F5344CB8AC3E}">
        <p14:creationId xmlns:p14="http://schemas.microsoft.com/office/powerpoint/2010/main" val="51086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he-IL"/>
              <a:t>Familial clustering is found in ~10% of PC </a:t>
            </a:r>
          </a:p>
          <a:p>
            <a:r>
              <a:rPr lang="en-US" altLang="he-IL"/>
              <a:t>PC over-represented in families with a clustering of breast and ovarian cancers</a:t>
            </a:r>
          </a:p>
          <a:p>
            <a:r>
              <a:rPr lang="en-US" altLang="he-IL"/>
              <a:t> In a subset of these cancer-prone families GL BRCA mutations are found </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873A329-AE02-451A-B5A4-DC2A30BEFB4F}" type="slidenum">
              <a:rPr lang="en-US" altLang="he-IL" sz="1200"/>
              <a:pPr/>
              <a:t>10</a:t>
            </a:fld>
            <a:endParaRPr lang="en-US" altLang="he-IL" sz="1200"/>
          </a:p>
        </p:txBody>
      </p:sp>
    </p:spTree>
    <p:extLst>
      <p:ext uri="{BB962C8B-B14F-4D97-AF65-F5344CB8AC3E}">
        <p14:creationId xmlns:p14="http://schemas.microsoft.com/office/powerpoint/2010/main" val="98664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a:p>
            <a:pPr algn="l" rtl="0"/>
            <a:r>
              <a:rPr lang="en-US" b="1" u="sng" dirty="0" smtClean="0">
                <a:effectLst/>
              </a:rPr>
              <a:t>Slide 13:</a:t>
            </a:r>
            <a:endParaRPr lang="en-US" dirty="0" smtClean="0">
              <a:effectLst/>
            </a:endParaRPr>
          </a:p>
          <a:p>
            <a:pPr algn="l" rtl="0"/>
            <a:r>
              <a:rPr lang="en-US" dirty="0" smtClean="0">
                <a:effectLst/>
              </a:rPr>
              <a:t>In the oncology world there are well known trends that are part of the ‘personalized medicine’ of the future. we want to make the treatment more accurate and less toxic-  this is the concept of Targeted treatment. </a:t>
            </a:r>
          </a:p>
          <a:p>
            <a:pPr algn="l" rtl="0"/>
            <a:r>
              <a:rPr lang="en-US" dirty="0" smtClean="0">
                <a:effectLst/>
              </a:rPr>
              <a:t>We want to understand the disease biology- the tumor development, differentiation and metastasis. We would also like to study the tumor -immune relationship and how we can use the immune system against the tumor? </a:t>
            </a:r>
          </a:p>
          <a:p>
            <a:pPr algn="l" rtl="0"/>
            <a:r>
              <a:rPr lang="en-US" dirty="0" smtClean="0">
                <a:effectLst/>
              </a:rPr>
              <a:t>We want to select the appropriate treatment for the individual patient- does my patient’s tumor has the target that I’m aiming against? </a:t>
            </a:r>
          </a:p>
          <a:p>
            <a:pPr algn="l" rtl="0"/>
            <a:r>
              <a:rPr lang="en-US" dirty="0" smtClean="0">
                <a:effectLst/>
              </a:rPr>
              <a:t>We want to find new targets for therapy as well.</a:t>
            </a:r>
          </a:p>
          <a:p>
            <a:pPr algn="l" rtl="0"/>
            <a:r>
              <a:rPr lang="en-US" dirty="0" smtClean="0">
                <a:effectLst/>
              </a:rPr>
              <a:t> </a:t>
            </a:r>
          </a:p>
          <a:p>
            <a:pPr algn="l" rtl="0"/>
            <a:r>
              <a:rPr lang="en-US" dirty="0" smtClean="0">
                <a:effectLst/>
              </a:rPr>
              <a:t>And of course we want to be able to conduct experiments with the new drugs we’re developing.  </a:t>
            </a:r>
          </a:p>
          <a:p>
            <a:pPr algn="l" rtl="0"/>
            <a:r>
              <a:rPr lang="he-IL" sz="1200" kern="1200" dirty="0" smtClean="0">
                <a:solidFill>
                  <a:schemeClr val="tx1"/>
                </a:solidFill>
                <a:effectLst/>
                <a:latin typeface="+mn-lt"/>
                <a:ea typeface="+mn-ea"/>
                <a:cs typeface="+mn-cs"/>
              </a:rPr>
              <a:t> </a:t>
            </a:r>
            <a:endParaRPr lang="en-US" dirty="0" smtClean="0">
              <a:effectLst/>
            </a:endParaRPr>
          </a:p>
          <a:p>
            <a:pPr algn="l" rtl="0"/>
            <a:r>
              <a:rPr lang="en-US" dirty="0" smtClean="0">
                <a:effectLst/>
              </a:rPr>
              <a:t>One way to do this is to use a  well-established in vivo model, that will represent tumor and the tumors of the whole patients population. </a:t>
            </a:r>
          </a:p>
          <a:p>
            <a:pPr algn="l" rtl="0"/>
            <a:r>
              <a:rPr lang="he-IL" dirty="0" smtClean="0">
                <a:effectLst/>
              </a:rPr>
              <a:t> </a:t>
            </a:r>
            <a:endParaRPr lang="en-US" dirty="0" smtClean="0">
              <a:effectLst/>
            </a:endParaRPr>
          </a:p>
          <a:p>
            <a:pPr algn="l" rtl="0"/>
            <a:r>
              <a:rPr lang="en-US" sz="1200" kern="1200" dirty="0" smtClean="0">
                <a:solidFill>
                  <a:schemeClr val="tx1"/>
                </a:solidFill>
                <a:effectLst/>
                <a:latin typeface="+mn-lt"/>
                <a:ea typeface="+mn-ea"/>
                <a:cs typeface="+mn-cs"/>
              </a:rPr>
              <a:t>This model, </a:t>
            </a:r>
            <a:r>
              <a:rPr lang="en-US" sz="1200" b="1" kern="1200" dirty="0" smtClean="0">
                <a:solidFill>
                  <a:schemeClr val="tx1"/>
                </a:solidFill>
                <a:effectLst/>
                <a:latin typeface="+mn-lt"/>
                <a:ea typeface="+mn-ea"/>
                <a:cs typeface="+mn-cs"/>
              </a:rPr>
              <a:t>developed and used</a:t>
            </a:r>
            <a:r>
              <a:rPr lang="en-US" sz="1200" kern="1200" dirty="0" smtClean="0">
                <a:solidFill>
                  <a:schemeClr val="tx1"/>
                </a:solidFill>
                <a:effectLst/>
                <a:latin typeface="+mn-lt"/>
                <a:ea typeface="+mn-ea"/>
                <a:cs typeface="+mn-cs"/>
              </a:rPr>
              <a:t> in Dr. Golan’s lab is the first step in the long way of trying to learn and understand metastatic pancreatic cancer- the genetic heterogeneity, it’s biological and phenotypic characteristics and it’s sensitivity </a:t>
            </a:r>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13</a:t>
            </a:fld>
            <a:endParaRPr lang="he-IL"/>
          </a:p>
        </p:txBody>
      </p:sp>
    </p:spTree>
    <p:extLst>
      <p:ext uri="{BB962C8B-B14F-4D97-AF65-F5344CB8AC3E}">
        <p14:creationId xmlns:p14="http://schemas.microsoft.com/office/powerpoint/2010/main" val="699400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14</a:t>
            </a:r>
            <a:endParaRPr lang="en-US" dirty="0" smtClean="0">
              <a:effectLst/>
            </a:endParaRPr>
          </a:p>
          <a:p>
            <a:pPr algn="l" rtl="0"/>
            <a:r>
              <a:rPr lang="en-US" dirty="0" smtClean="0">
                <a:effectLst/>
              </a:rPr>
              <a:t>As you already heard from Dr. Golan the model used in our lab is </a:t>
            </a:r>
            <a:r>
              <a:rPr lang="en-US" b="1" dirty="0" smtClean="0">
                <a:effectLst/>
              </a:rPr>
              <a:t>a PDX IN-VIVO MODEL FOR PANCREATIC CANCER. </a:t>
            </a:r>
            <a:endParaRPr lang="en-US" dirty="0" smtClean="0">
              <a:effectLst/>
            </a:endParaRPr>
          </a:p>
          <a:p>
            <a:pPr algn="l" rtl="0"/>
            <a:r>
              <a:rPr lang="en-US" dirty="0" smtClean="0">
                <a:effectLst/>
              </a:rPr>
              <a:t>PDX stands for- patient derived xerograph, it means that tumor tissue is taken from a patient and transplanted to a mouse. In our case we are focusing on metastatic disease and use malignant cells from Ascites or liver biopsies. When the tumor grows to a certain size, we take the tumor and transplant to new mice for expansion. </a:t>
            </a:r>
          </a:p>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14</a:t>
            </a:fld>
            <a:endParaRPr lang="he-IL"/>
          </a:p>
        </p:txBody>
      </p:sp>
    </p:spTree>
    <p:extLst>
      <p:ext uri="{BB962C8B-B14F-4D97-AF65-F5344CB8AC3E}">
        <p14:creationId xmlns:p14="http://schemas.microsoft.com/office/powerpoint/2010/main" val="1057950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15-</a:t>
            </a:r>
            <a:endParaRPr lang="en-US" dirty="0" smtClean="0">
              <a:effectLst/>
            </a:endParaRPr>
          </a:p>
          <a:p>
            <a:pPr algn="l" rtl="0"/>
            <a:r>
              <a:rPr lang="en-US" dirty="0" smtClean="0">
                <a:effectLst/>
              </a:rPr>
              <a:t>What was the alternative until the development of PDX in vivo models?</a:t>
            </a:r>
          </a:p>
          <a:p>
            <a:pPr algn="l" rtl="0"/>
            <a:r>
              <a:rPr lang="en-US" dirty="0" smtClean="0">
                <a:effectLst/>
              </a:rPr>
              <a:t>The main research model was </a:t>
            </a:r>
            <a:r>
              <a:rPr lang="en-US" dirty="0" err="1" smtClean="0">
                <a:effectLst/>
              </a:rPr>
              <a:t>monocellular</a:t>
            </a:r>
            <a:r>
              <a:rPr lang="en-US" dirty="0" smtClean="0">
                <a:effectLst/>
              </a:rPr>
              <a:t> layer cultures of pancreatic tumor cells, and mouse </a:t>
            </a:r>
            <a:r>
              <a:rPr lang="en-US" dirty="0" err="1" smtClean="0">
                <a:effectLst/>
              </a:rPr>
              <a:t>xenografts</a:t>
            </a:r>
            <a:r>
              <a:rPr lang="en-US" dirty="0" smtClean="0">
                <a:effectLst/>
              </a:rPr>
              <a:t> derived from those cells. </a:t>
            </a:r>
          </a:p>
          <a:p>
            <a:pPr algn="l" rtl="0"/>
            <a:r>
              <a:rPr lang="en-US" dirty="0" smtClean="0">
                <a:effectLst/>
              </a:rPr>
              <a:t>These cells used the researchers for decades but they have under gone genetic draft and de-differentiation. this model is unsatisfying and showed low predictive power. As reviewed in  Cancer’ in 2013</a:t>
            </a:r>
          </a:p>
          <a:p>
            <a:pPr algn="l" rtl="0"/>
            <a:r>
              <a:rPr lang="en-US" dirty="0" smtClean="0">
                <a:effectLst/>
              </a:rPr>
              <a:t>“The selective pressure of cell culture allows the least differentiated cells to thrive, resulting in distinct and irreversible losses of important biological properties”</a:t>
            </a:r>
          </a:p>
          <a:p>
            <a:pPr algn="l" rtl="0"/>
            <a:r>
              <a:rPr lang="en-US" dirty="0" smtClean="0">
                <a:effectLst/>
              </a:rPr>
              <a:t>So, we understand that there is need for a model that better recapitulates the tumors and have better predictive power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u="none" baseline="0" dirty="0">
              <a:solidFill>
                <a:srgbClr val="FFFF00"/>
              </a:solidFill>
            </a:endParaRPr>
          </a:p>
        </p:txBody>
      </p:sp>
      <p:sp>
        <p:nvSpPr>
          <p:cNvPr id="4" name="Slide Number Placeholder 3"/>
          <p:cNvSpPr>
            <a:spLocks noGrp="1"/>
          </p:cNvSpPr>
          <p:nvPr>
            <p:ph type="sldNum" sz="quarter" idx="10"/>
          </p:nvPr>
        </p:nvSpPr>
        <p:spPr/>
        <p:txBody>
          <a:bodyPr/>
          <a:lstStyle/>
          <a:p>
            <a:fld id="{4AEEC4C5-A946-4AD4-B829-86E70DED22CA}" type="slidenum">
              <a:rPr lang="he-IL" smtClean="0"/>
              <a:pPr/>
              <a:t>15</a:t>
            </a:fld>
            <a:endParaRPr lang="he-IL"/>
          </a:p>
        </p:txBody>
      </p:sp>
    </p:spTree>
    <p:extLst>
      <p:ext uri="{BB962C8B-B14F-4D97-AF65-F5344CB8AC3E}">
        <p14:creationId xmlns:p14="http://schemas.microsoft.com/office/powerpoint/2010/main" val="1127846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16-</a:t>
            </a:r>
            <a:endParaRPr lang="en-US" dirty="0" smtClean="0">
              <a:effectLst/>
            </a:endParaRPr>
          </a:p>
          <a:p>
            <a:pPr algn="l" rtl="0"/>
            <a:r>
              <a:rPr lang="en-US" dirty="0" smtClean="0">
                <a:effectLst/>
              </a:rPr>
              <a:t>After talking about the model and the need in such model, I’ll talk about my project.</a:t>
            </a:r>
          </a:p>
          <a:p>
            <a:pPr algn="l" rtl="0"/>
            <a:r>
              <a:rPr lang="en-US" dirty="0" smtClean="0">
                <a:effectLst/>
              </a:rPr>
              <a:t> As you can see here my project aims are:</a:t>
            </a:r>
          </a:p>
          <a:p>
            <a:pPr algn="l" rtl="0"/>
            <a:r>
              <a:rPr lang="en-US" dirty="0" smtClean="0">
                <a:effectLst/>
              </a:rPr>
              <a:t>To further assist in the establishment and characterization of the PDX model as a preclinical model “mimicking” pancreatic cancer.</a:t>
            </a:r>
          </a:p>
          <a:p>
            <a:pPr algn="l" rtl="0"/>
            <a:r>
              <a:rPr lang="en-US" dirty="0" smtClean="0">
                <a:effectLst/>
              </a:rPr>
              <a:t>To develop a pancreatic cancer clinical data base that will enable a translational study in the future </a:t>
            </a:r>
          </a:p>
          <a:p>
            <a:pPr algn="l" rtl="0"/>
            <a:r>
              <a:rPr lang="en-US" dirty="0" smtClean="0">
                <a:effectLst/>
              </a:rPr>
              <a:t>And to investigate the correlation between the clinical disease course and the PDX model characteristics.    </a:t>
            </a:r>
          </a:p>
          <a:p>
            <a:pPr marL="0" algn="l" defTabSz="914400" rtl="0" eaLnBrk="1" latinLnBrk="0" hangingPunct="1"/>
            <a:endParaRPr lang="en-US" baseline="0"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16</a:t>
            </a:fld>
            <a:endParaRPr lang="he-IL"/>
          </a:p>
        </p:txBody>
      </p:sp>
    </p:spTree>
    <p:extLst>
      <p:ext uri="{BB962C8B-B14F-4D97-AF65-F5344CB8AC3E}">
        <p14:creationId xmlns:p14="http://schemas.microsoft.com/office/powerpoint/2010/main" val="119119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17- introduction PDAC</a:t>
            </a:r>
            <a:endParaRPr lang="en-US" dirty="0" smtClean="0">
              <a:effectLst/>
            </a:endParaRPr>
          </a:p>
          <a:p>
            <a:pPr algn="l" rtl="0"/>
            <a:r>
              <a:rPr lang="en-US" dirty="0" smtClean="0">
                <a:effectLst/>
              </a:rPr>
              <a:t>Here we see the histology of pancreatic tumor using H+E stain. </a:t>
            </a:r>
          </a:p>
          <a:p>
            <a:pPr algn="l" rtl="0"/>
            <a:r>
              <a:rPr lang="en-US" dirty="0" smtClean="0">
                <a:effectLst/>
              </a:rPr>
              <a:t>The tumor characterize by relatively high percentage of </a:t>
            </a:r>
            <a:r>
              <a:rPr lang="en-US" dirty="0" err="1" smtClean="0">
                <a:effectLst/>
              </a:rPr>
              <a:t>stroma</a:t>
            </a:r>
            <a:r>
              <a:rPr lang="en-US" dirty="0" smtClean="0">
                <a:effectLst/>
              </a:rPr>
              <a:t> , glands that in generally dictate the differentiation, and the production of </a:t>
            </a:r>
            <a:r>
              <a:rPr lang="en-US" dirty="0" err="1" smtClean="0">
                <a:effectLst/>
              </a:rPr>
              <a:t>mucin</a:t>
            </a:r>
            <a:r>
              <a:rPr lang="en-US" dirty="0" smtClean="0">
                <a:effectLst/>
              </a:rPr>
              <a:t>. </a:t>
            </a:r>
          </a:p>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17</a:t>
            </a:fld>
            <a:endParaRPr lang="he-IL"/>
          </a:p>
        </p:txBody>
      </p:sp>
    </p:spTree>
    <p:extLst>
      <p:ext uri="{BB962C8B-B14F-4D97-AF65-F5344CB8AC3E}">
        <p14:creationId xmlns:p14="http://schemas.microsoft.com/office/powerpoint/2010/main" val="96905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u="sng" dirty="0" smtClean="0">
                <a:effectLst/>
              </a:rPr>
              <a:t>slide 18-</a:t>
            </a:r>
            <a:endParaRPr lang="en-US" dirty="0" smtClean="0">
              <a:effectLst/>
            </a:endParaRPr>
          </a:p>
          <a:p>
            <a:pPr algn="l" rtl="0"/>
            <a:r>
              <a:rPr lang="en-US" dirty="0" smtClean="0">
                <a:effectLst/>
              </a:rPr>
              <a:t>We decided to concentrate on the first generation PDX’s. Up now we histologically classified 30 first generation established PDX’s.</a:t>
            </a:r>
          </a:p>
          <a:p>
            <a:pPr algn="l" rtl="0"/>
            <a:r>
              <a:rPr lang="en-US" dirty="0" smtClean="0">
                <a:effectLst/>
              </a:rPr>
              <a:t>We used light microscopy and different stains to identify and classify different components in the tumor- such as cells, </a:t>
            </a:r>
            <a:r>
              <a:rPr lang="en-US" dirty="0" err="1" smtClean="0">
                <a:effectLst/>
              </a:rPr>
              <a:t>stroma</a:t>
            </a:r>
            <a:r>
              <a:rPr lang="en-US" dirty="0" smtClean="0">
                <a:effectLst/>
              </a:rPr>
              <a:t> glands and necrosis. </a:t>
            </a:r>
          </a:p>
          <a:p>
            <a:pPr algn="l" rtl="0"/>
            <a:r>
              <a:rPr lang="en-US" dirty="0" smtClean="0">
                <a:effectLst/>
              </a:rPr>
              <a:t> </a:t>
            </a:r>
          </a:p>
          <a:p>
            <a:pPr algn="l" rtl="0"/>
            <a:r>
              <a:rPr lang="en-US" sz="1200" kern="1200" dirty="0" smtClean="0">
                <a:solidFill>
                  <a:schemeClr val="tx1"/>
                </a:solidFill>
                <a:effectLst/>
                <a:latin typeface="+mn-lt"/>
                <a:ea typeface="+mn-ea"/>
                <a:cs typeface="+mn-cs"/>
              </a:rPr>
              <a:t>Using the patient medical </a:t>
            </a:r>
            <a:r>
              <a:rPr lang="en-US" sz="1200" kern="1200" dirty="0" err="1" smtClean="0">
                <a:solidFill>
                  <a:schemeClr val="tx1"/>
                </a:solidFill>
                <a:effectLst/>
                <a:latin typeface="+mn-lt"/>
                <a:ea typeface="+mn-ea"/>
                <a:cs typeface="+mn-cs"/>
              </a:rPr>
              <a:t>filles</a:t>
            </a:r>
            <a:r>
              <a:rPr lang="en-US" sz="1200" kern="1200" dirty="0" smtClean="0">
                <a:solidFill>
                  <a:schemeClr val="tx1"/>
                </a:solidFill>
                <a:effectLst/>
                <a:latin typeface="+mn-lt"/>
                <a:ea typeface="+mn-ea"/>
                <a:cs typeface="+mn-cs"/>
              </a:rPr>
              <a:t>, we collected the clinical information for the clinical data base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AEEC4C5-A946-4AD4-B829-86E70DED22CA}" type="slidenum">
              <a:rPr lang="he-IL" smtClean="0"/>
              <a:pPr/>
              <a:t>18</a:t>
            </a:fld>
            <a:endParaRPr lang="he-IL"/>
          </a:p>
        </p:txBody>
      </p:sp>
    </p:spTree>
    <p:extLst>
      <p:ext uri="{BB962C8B-B14F-4D97-AF65-F5344CB8AC3E}">
        <p14:creationId xmlns:p14="http://schemas.microsoft.com/office/powerpoint/2010/main" val="54366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46065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326401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352387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176152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2498818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305714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234981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251892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22695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2209232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3236E91A-204C-4C35-A2D3-058F3F7DC3C0}" type="datetimeFigureOut">
              <a:rPr lang="he-IL" smtClean="0"/>
              <a:pPr/>
              <a:t>י"ד/סיון/תשע"ז</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EE2F18E-F935-4200-A05C-9C080A13D464}" type="slidenum">
              <a:rPr lang="he-IL" smtClean="0"/>
              <a:pPr/>
              <a:t>‹#›</a:t>
            </a:fld>
            <a:endParaRPr lang="he-IL"/>
          </a:p>
        </p:txBody>
      </p:sp>
    </p:spTree>
    <p:extLst>
      <p:ext uri="{BB962C8B-B14F-4D97-AF65-F5344CB8AC3E}">
        <p14:creationId xmlns:p14="http://schemas.microsoft.com/office/powerpoint/2010/main" val="39723175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236E91A-204C-4C35-A2D3-058F3F7DC3C0}" type="datetimeFigureOut">
              <a:rPr lang="he-IL" smtClean="0"/>
              <a:pPr/>
              <a:t>י"ד/סיון/תשע"ז</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EE2F18E-F935-4200-A05C-9C080A13D464}" type="slidenum">
              <a:rPr lang="he-IL" smtClean="0"/>
              <a:pPr/>
              <a:t>‹#›</a:t>
            </a:fld>
            <a:endParaRPr lang="he-IL"/>
          </a:p>
        </p:txBody>
      </p:sp>
    </p:spTree>
    <p:extLst>
      <p:ext uri="{BB962C8B-B14F-4D97-AF65-F5344CB8AC3E}">
        <p14:creationId xmlns:p14="http://schemas.microsoft.com/office/powerpoint/2010/main" val="1018302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tiff"/></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tiff"/><Relationship Id="rId6" Type="http://schemas.openxmlformats.org/officeDocument/2006/relationships/chart" Target="../charts/chart1.xml"/><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hyperlink" Target="../DNA%20authentication/DNA%20Authentication_All%20samples.xlsx" TargetMode="External"/><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Metastatic PDAC patient derived xenograft model</a:t>
            </a:r>
            <a:br>
              <a:rPr lang="en-US" dirty="0"/>
            </a:br>
            <a:r>
              <a:rPr lang="en-US" dirty="0"/>
              <a:t/>
            </a:r>
            <a:br>
              <a:rPr lang="en-US" dirty="0"/>
            </a:br>
            <a:r>
              <a:rPr lang="en-US" sz="3600" dirty="0"/>
              <a:t/>
            </a:r>
            <a:br>
              <a:rPr lang="en-US" sz="3600" dirty="0"/>
            </a:br>
            <a:r>
              <a:rPr lang="en-US" dirty="0"/>
              <a:t> </a:t>
            </a:r>
            <a:br>
              <a:rPr lang="en-US" dirty="0"/>
            </a:br>
            <a:endParaRPr lang="en-US" dirty="0"/>
          </a:p>
        </p:txBody>
      </p:sp>
      <p:sp>
        <p:nvSpPr>
          <p:cNvPr id="3" name="Subtitle 2"/>
          <p:cNvSpPr>
            <a:spLocks noGrp="1"/>
          </p:cNvSpPr>
          <p:nvPr>
            <p:ph type="subTitle" idx="1"/>
          </p:nvPr>
        </p:nvSpPr>
        <p:spPr/>
        <p:txBody>
          <a:bodyPr/>
          <a:lstStyle/>
          <a:p>
            <a:r>
              <a:rPr lang="en-US" dirty="0"/>
              <a:t>Model for drug development &amp; biomarker discovery in metastatic pancreatic cancer </a:t>
            </a:r>
          </a:p>
        </p:txBody>
      </p:sp>
      <p:sp>
        <p:nvSpPr>
          <p:cNvPr id="4" name="Rectangle 3"/>
          <p:cNvSpPr/>
          <p:nvPr/>
        </p:nvSpPr>
        <p:spPr>
          <a:xfrm>
            <a:off x="5580112" y="6381328"/>
            <a:ext cx="3287952" cy="369332"/>
          </a:xfrm>
          <a:prstGeom prst="rect">
            <a:avLst/>
          </a:prstGeom>
        </p:spPr>
        <p:txBody>
          <a:bodyPr wrap="none">
            <a:spAutoFit/>
          </a:bodyPr>
          <a:lstStyle/>
          <a:p>
            <a:r>
              <a:rPr lang="en-US" dirty="0"/>
              <a:t>Golan Lab, Sheba Medical Center</a:t>
            </a:r>
            <a:endParaRPr lang="he-I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23528" y="0"/>
            <a:ext cx="7943850" cy="651272"/>
          </a:xfrm>
        </p:spPr>
        <p:txBody>
          <a:bodyPr/>
          <a:lstStyle/>
          <a:p>
            <a:r>
              <a:rPr lang="en-US" altLang="he-IL" sz="2400" b="1" dirty="0">
                <a:latin typeface="Comic Sans MS" panose="030F0702030302020204" pitchFamily="66" charset="0"/>
              </a:rPr>
              <a:t>Germ Line BRCA mutation &amp;  predisposition to PC</a:t>
            </a:r>
          </a:p>
        </p:txBody>
      </p:sp>
      <p:pic>
        <p:nvPicPr>
          <p:cNvPr id="225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717032"/>
            <a:ext cx="4132948" cy="28254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253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2361" y="851905"/>
            <a:ext cx="5719277" cy="2759596"/>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38745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96448" y="2472813"/>
            <a:ext cx="6588356" cy="1912373"/>
          </a:xfrm>
          <a:prstGeom prst="rect">
            <a:avLst/>
          </a:prstGeom>
        </p:spPr>
      </p:pic>
      <p:sp>
        <p:nvSpPr>
          <p:cNvPr id="10" name="TextBox 9"/>
          <p:cNvSpPr txBox="1"/>
          <p:nvPr/>
        </p:nvSpPr>
        <p:spPr>
          <a:xfrm>
            <a:off x="179750" y="401060"/>
            <a:ext cx="9511343" cy="2492990"/>
          </a:xfrm>
          <a:prstGeom prst="rect">
            <a:avLst/>
          </a:prstGeom>
          <a:noFill/>
        </p:spPr>
        <p:txBody>
          <a:bodyPr wrap="square" rtlCol="1">
            <a:spAutoFit/>
          </a:bodyPr>
          <a:lstStyle/>
          <a:p>
            <a:pPr marL="214313" indent="-214313" algn="l" rtl="0">
              <a:buFontTx/>
              <a:buChar char="-"/>
            </a:pPr>
            <a:r>
              <a:rPr lang="en-US" sz="1200" dirty="0"/>
              <a:t>62 year old male</a:t>
            </a:r>
          </a:p>
          <a:p>
            <a:pPr marL="214313" indent="-214313" algn="l" rtl="0">
              <a:buFontTx/>
              <a:buChar char="-"/>
            </a:pPr>
            <a:r>
              <a:rPr lang="en-US" sz="1200" dirty="0"/>
              <a:t>2/2014 - Presented with abdominal pain and weight loss</a:t>
            </a:r>
          </a:p>
          <a:p>
            <a:pPr marL="214313" indent="-214313" algn="l" rtl="0">
              <a:buFontTx/>
              <a:buChar char="-"/>
            </a:pPr>
            <a:r>
              <a:rPr lang="en-US" sz="1200" dirty="0"/>
              <a:t>3/2014 – CT – SOL in tail of pancreas and liver lesions</a:t>
            </a:r>
          </a:p>
          <a:p>
            <a:pPr marL="214313" indent="-214313" algn="l" rtl="0">
              <a:buFontTx/>
              <a:buChar char="-"/>
            </a:pPr>
            <a:r>
              <a:rPr lang="en-US" sz="1200" dirty="0"/>
              <a:t>BRCA2 6174delT carrier</a:t>
            </a:r>
          </a:p>
          <a:p>
            <a:pPr marL="214313" indent="-214313" algn="l" rtl="0">
              <a:buFontTx/>
              <a:buChar char="-"/>
            </a:pPr>
            <a:endParaRPr lang="en-US" sz="1200" dirty="0"/>
          </a:p>
          <a:p>
            <a:pPr marL="214313" indent="-214313" algn="l" rtl="0">
              <a:buFontTx/>
              <a:buChar char="-"/>
            </a:pPr>
            <a:r>
              <a:rPr lang="en-US" sz="1200" dirty="0"/>
              <a:t>05/2014 –04/ 2015: </a:t>
            </a:r>
            <a:r>
              <a:rPr lang="en-US" sz="1200" dirty="0" err="1"/>
              <a:t>PARPi</a:t>
            </a:r>
            <a:r>
              <a:rPr lang="en-US" sz="1200" dirty="0"/>
              <a:t>+ </a:t>
            </a:r>
            <a:r>
              <a:rPr lang="en-US" sz="1200" dirty="0" err="1"/>
              <a:t>Gemciatbine</a:t>
            </a:r>
            <a:r>
              <a:rPr lang="en-US" sz="1200" dirty="0"/>
              <a:t> + </a:t>
            </a:r>
            <a:r>
              <a:rPr lang="en-US" sz="1200" dirty="0" err="1"/>
              <a:t>Cisplatine</a:t>
            </a:r>
            <a:r>
              <a:rPr lang="en-US" sz="1200" dirty="0"/>
              <a:t> treatment – PD; </a:t>
            </a:r>
          </a:p>
          <a:p>
            <a:pPr marL="214313" indent="-214313" algn="l" rtl="0">
              <a:buFontTx/>
              <a:buChar char="-"/>
            </a:pPr>
            <a:r>
              <a:rPr lang="en-US" sz="1200" dirty="0"/>
              <a:t>Core needle biopsy </a:t>
            </a:r>
            <a:r>
              <a:rPr lang="en-US" sz="1200" dirty="0">
                <a:sym typeface="Wingdings" panose="05000000000000000000" pitchFamily="2" charset="2"/>
              </a:rPr>
              <a:t> </a:t>
            </a:r>
            <a:r>
              <a:rPr lang="en-US" sz="1200" b="1" dirty="0">
                <a:sym typeface="Wingdings" panose="05000000000000000000" pitchFamily="2" charset="2"/>
              </a:rPr>
              <a:t>PDX </a:t>
            </a:r>
          </a:p>
          <a:p>
            <a:pPr marL="214313" indent="-214313" algn="l" rtl="0">
              <a:buFontTx/>
              <a:buChar char="-"/>
            </a:pPr>
            <a:r>
              <a:rPr lang="en-US" sz="1200" dirty="0"/>
              <a:t>05/2015 –6/2015 - </a:t>
            </a:r>
            <a:r>
              <a:rPr lang="en-US" sz="1200" dirty="0" err="1"/>
              <a:t>Folfirinox</a:t>
            </a:r>
            <a:r>
              <a:rPr lang="en-US" sz="1200" dirty="0"/>
              <a:t> *4 + SBRT – PD</a:t>
            </a:r>
          </a:p>
          <a:p>
            <a:pPr marL="214313" indent="-214313" algn="l" rtl="0">
              <a:buFontTx/>
              <a:buChar char="-"/>
            </a:pPr>
            <a:r>
              <a:rPr lang="en-US" sz="1200" dirty="0"/>
              <a:t>09/2015 –12/2015 - </a:t>
            </a:r>
            <a:r>
              <a:rPr lang="en-US" sz="1200" dirty="0" err="1"/>
              <a:t>Olaparib</a:t>
            </a:r>
            <a:r>
              <a:rPr lang="en-US" sz="1200" dirty="0"/>
              <a:t> + single dose Etoposide – PD</a:t>
            </a:r>
          </a:p>
          <a:p>
            <a:pPr marL="214313" indent="-214313" algn="l" rtl="0">
              <a:buFontTx/>
              <a:buChar char="-"/>
            </a:pPr>
            <a:r>
              <a:rPr lang="en-US" sz="1200" dirty="0"/>
              <a:t>1/2016 –5/2016 - MK4166</a:t>
            </a:r>
          </a:p>
          <a:p>
            <a:pPr marL="214313" indent="-214313" algn="l" rtl="0">
              <a:buFontTx/>
              <a:buChar char="-"/>
            </a:pPr>
            <a:r>
              <a:rPr lang="en-US" sz="1200" dirty="0"/>
              <a:t>5/2016 - </a:t>
            </a:r>
            <a:r>
              <a:rPr lang="en-US" sz="1200" dirty="0" err="1"/>
              <a:t>exitus</a:t>
            </a:r>
            <a:endParaRPr lang="en-US" sz="1200" dirty="0"/>
          </a:p>
          <a:p>
            <a:pPr marL="214313" indent="-214313" algn="l" rtl="0">
              <a:buFontTx/>
              <a:buChar char="-"/>
            </a:pPr>
            <a:endParaRPr lang="en-US" sz="1200" dirty="0"/>
          </a:p>
          <a:p>
            <a:pPr marL="214313" indent="-214313" algn="l" rtl="0">
              <a:buFontTx/>
              <a:buChar char="-"/>
            </a:pPr>
            <a:endParaRPr lang="en-US" sz="1200" dirty="0"/>
          </a:p>
        </p:txBody>
      </p:sp>
      <p:grpSp>
        <p:nvGrpSpPr>
          <p:cNvPr id="12" name="Group 11"/>
          <p:cNvGrpSpPr/>
          <p:nvPr/>
        </p:nvGrpSpPr>
        <p:grpSpPr>
          <a:xfrm>
            <a:off x="179512" y="326554"/>
            <a:ext cx="8724701" cy="4044649"/>
            <a:chOff x="-654045" y="228600"/>
            <a:chExt cx="9799920" cy="4310063"/>
          </a:xfrm>
        </p:grpSpPr>
        <p:sp>
          <p:nvSpPr>
            <p:cNvPr id="11" name="Rectangle 10"/>
            <p:cNvSpPr/>
            <p:nvPr/>
          </p:nvSpPr>
          <p:spPr>
            <a:xfrm>
              <a:off x="-654045" y="228600"/>
              <a:ext cx="9799920" cy="431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5" name="Group 4"/>
            <p:cNvGrpSpPr/>
            <p:nvPr/>
          </p:nvGrpSpPr>
          <p:grpSpPr>
            <a:xfrm>
              <a:off x="749049" y="379246"/>
              <a:ext cx="8046606" cy="4088053"/>
              <a:chOff x="3439518" y="970512"/>
              <a:chExt cx="6606190" cy="4536019"/>
            </a:xfrm>
          </p:grpSpPr>
          <p:sp>
            <p:nvSpPr>
              <p:cNvPr id="7" name="TextBox 5"/>
              <p:cNvSpPr txBox="1">
                <a:spLocks noChangeArrowheads="1"/>
              </p:cNvSpPr>
              <p:nvPr/>
            </p:nvSpPr>
            <p:spPr bwMode="auto">
              <a:xfrm>
                <a:off x="8582034" y="4534966"/>
                <a:ext cx="1463674" cy="674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he-IL" sz="788" dirty="0"/>
                  <a:t>PCSI_0621/X75-PTB18</a:t>
                </a:r>
              </a:p>
              <a:p>
                <a:pPr>
                  <a:spcBef>
                    <a:spcPct val="0"/>
                  </a:spcBef>
                  <a:buFontTx/>
                  <a:buNone/>
                </a:pPr>
                <a:r>
                  <a:rPr lang="en-US" altLang="he-IL" sz="788" dirty="0">
                    <a:solidFill>
                      <a:srgbClr val="000000"/>
                    </a:solidFill>
                  </a:rPr>
                  <a:t>BRCA2: GL Frameshift</a:t>
                </a:r>
              </a:p>
              <a:p>
                <a:pPr>
                  <a:spcBef>
                    <a:spcPct val="0"/>
                  </a:spcBef>
                  <a:buFontTx/>
                  <a:buNone/>
                </a:pPr>
                <a:r>
                  <a:rPr lang="en-US" altLang="he-IL" sz="788" dirty="0">
                    <a:solidFill>
                      <a:srgbClr val="000000"/>
                    </a:solidFill>
                  </a:rPr>
                  <a:t>BCRA2: Somatic LOH</a:t>
                </a: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t="3594"/>
              <a:stretch/>
            </p:blipFill>
            <p:spPr bwMode="auto">
              <a:xfrm>
                <a:off x="3439518" y="970512"/>
                <a:ext cx="5080352" cy="4536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8" name="TextBox 7"/>
          <p:cNvSpPr txBox="1"/>
          <p:nvPr/>
        </p:nvSpPr>
        <p:spPr>
          <a:xfrm>
            <a:off x="2117424" y="30004"/>
            <a:ext cx="4909153" cy="415498"/>
          </a:xfrm>
          <a:prstGeom prst="rect">
            <a:avLst/>
          </a:prstGeom>
          <a:noFill/>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he-IL" sz="2100" b="1" dirty="0">
                <a:latin typeface="Comic Sans MS" panose="030F0702030302020204" pitchFamily="66" charset="0"/>
                <a:cs typeface="MS PGothic" charset="0"/>
              </a:rPr>
              <a:t>BRCA associated PDAC PDX</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278" y="4901712"/>
            <a:ext cx="2208376" cy="165148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922228"/>
            <a:ext cx="2180943" cy="1630966"/>
          </a:xfrm>
          <a:prstGeom prst="rect">
            <a:avLst/>
          </a:prstGeom>
        </p:spPr>
      </p:pic>
      <p:sp>
        <p:nvSpPr>
          <p:cNvPr id="15" name="TextBox 14"/>
          <p:cNvSpPr txBox="1"/>
          <p:nvPr/>
        </p:nvSpPr>
        <p:spPr>
          <a:xfrm>
            <a:off x="1966580" y="4509120"/>
            <a:ext cx="2463927" cy="415498"/>
          </a:xfrm>
          <a:prstGeom prst="rect">
            <a:avLst/>
          </a:prstGeom>
          <a:noFill/>
        </p:spPr>
        <p:txBody>
          <a:bodyPr wrap="square" rtlCol="1">
            <a:spAutoFit/>
          </a:bodyPr>
          <a:lstStyle/>
          <a:p>
            <a:pPr algn="ctr"/>
            <a:r>
              <a:rPr lang="en-US" sz="1050" dirty="0"/>
              <a:t>Core needle biopsy </a:t>
            </a:r>
          </a:p>
          <a:p>
            <a:pPr algn="ctr"/>
            <a:r>
              <a:rPr lang="en-US" sz="1050" dirty="0"/>
              <a:t>(Liver metastases)</a:t>
            </a:r>
            <a:endParaRPr lang="he-IL" sz="1050" dirty="0"/>
          </a:p>
        </p:txBody>
      </p:sp>
      <p:sp>
        <p:nvSpPr>
          <p:cNvPr id="16" name="TextBox 15"/>
          <p:cNvSpPr txBox="1"/>
          <p:nvPr/>
        </p:nvSpPr>
        <p:spPr>
          <a:xfrm>
            <a:off x="4430507" y="4589911"/>
            <a:ext cx="2463927" cy="253916"/>
          </a:xfrm>
          <a:prstGeom prst="rect">
            <a:avLst/>
          </a:prstGeom>
          <a:noFill/>
        </p:spPr>
        <p:txBody>
          <a:bodyPr wrap="square" rtlCol="1">
            <a:spAutoFit/>
          </a:bodyPr>
          <a:lstStyle/>
          <a:p>
            <a:pPr algn="ctr"/>
            <a:r>
              <a:rPr lang="en-US" sz="1050" dirty="0"/>
              <a:t>PDX</a:t>
            </a:r>
            <a:endParaRPr lang="he-IL" sz="1050" dirty="0"/>
          </a:p>
        </p:txBody>
      </p:sp>
      <p:sp>
        <p:nvSpPr>
          <p:cNvPr id="2" name="TextBox 1"/>
          <p:cNvSpPr txBox="1"/>
          <p:nvPr/>
        </p:nvSpPr>
        <p:spPr>
          <a:xfrm>
            <a:off x="7136103" y="695195"/>
            <a:ext cx="1878257" cy="2585323"/>
          </a:xfrm>
          <a:prstGeom prst="rect">
            <a:avLst/>
          </a:prstGeom>
          <a:noFill/>
        </p:spPr>
        <p:txBody>
          <a:bodyPr wrap="square" rtlCol="1">
            <a:spAutoFit/>
          </a:bodyPr>
          <a:lstStyle/>
          <a:p>
            <a:pPr algn="l" rtl="0"/>
            <a:r>
              <a:rPr lang="en-US" sz="1350" dirty="0"/>
              <a:t>32907 alteration</a:t>
            </a:r>
          </a:p>
          <a:p>
            <a:pPr algn="l" rtl="0"/>
            <a:r>
              <a:rPr lang="en-US" sz="1350" dirty="0"/>
              <a:t>“Unstable” genome</a:t>
            </a:r>
          </a:p>
          <a:p>
            <a:pPr algn="l" rtl="0"/>
            <a:endParaRPr lang="en-US" sz="1350" dirty="0"/>
          </a:p>
          <a:p>
            <a:pPr algn="l" rtl="0"/>
            <a:r>
              <a:rPr lang="en-US" sz="1350" u="sng" dirty="0"/>
              <a:t>Hits in genes of interest:</a:t>
            </a:r>
          </a:p>
          <a:p>
            <a:pPr algn="l" rtl="0"/>
            <a:r>
              <a:rPr lang="en-US" sz="1350" dirty="0"/>
              <a:t>KRAS</a:t>
            </a:r>
          </a:p>
          <a:p>
            <a:pPr algn="l" rtl="0"/>
            <a:r>
              <a:rPr lang="en-US" sz="1350" dirty="0"/>
              <a:t>TP53</a:t>
            </a:r>
          </a:p>
          <a:p>
            <a:pPr algn="l" rtl="0"/>
            <a:r>
              <a:rPr lang="en-US" sz="1350" dirty="0"/>
              <a:t>PDGFR2</a:t>
            </a:r>
          </a:p>
          <a:p>
            <a:pPr algn="l" rtl="0"/>
            <a:r>
              <a:rPr lang="en-US" sz="1350" dirty="0"/>
              <a:t>PTK2</a:t>
            </a:r>
          </a:p>
          <a:p>
            <a:pPr algn="l" rtl="0"/>
            <a:endParaRPr lang="en-US" sz="1350" dirty="0"/>
          </a:p>
          <a:p>
            <a:pPr algn="l" rtl="0"/>
            <a:endParaRPr lang="en-US" sz="1350" dirty="0"/>
          </a:p>
          <a:p>
            <a:pPr algn="l" rtl="0"/>
            <a:endParaRPr lang="en-US" sz="1350" dirty="0"/>
          </a:p>
          <a:p>
            <a:pPr algn="l" rtl="0"/>
            <a:endParaRPr lang="he-IL" sz="1350" dirty="0"/>
          </a:p>
        </p:txBody>
      </p:sp>
    </p:spTree>
    <p:extLst>
      <p:ext uri="{BB962C8B-B14F-4D97-AF65-F5344CB8AC3E}">
        <p14:creationId xmlns:p14="http://schemas.microsoft.com/office/powerpoint/2010/main" val="811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1.66667E-6 0 L -0.00052 0.29398 " pathEditMode="relative" rAng="0" ptsTypes="AA">
                                      <p:cBhvr>
                                        <p:cTn id="16" dur="500" fill="hold"/>
                                        <p:tgtEl>
                                          <p:spTgt spid="9"/>
                                        </p:tgtEl>
                                        <p:attrNameLst>
                                          <p:attrName>ppt_x</p:attrName>
                                          <p:attrName>ppt_y</p:attrName>
                                        </p:attrNameLst>
                                      </p:cBhvr>
                                      <p:rCtr x="-35" y="14699"/>
                                    </p:animMotion>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1143000"/>
          </a:xfrm>
        </p:spPr>
        <p:txBody>
          <a:bodyPr>
            <a:normAutofit fontScale="90000"/>
          </a:bodyPr>
          <a:lstStyle/>
          <a:p>
            <a:pPr rtl="0"/>
            <a:r>
              <a:rPr lang="he-IL" b="1" dirty="0">
                <a:latin typeface="Comic Sans MS" panose="030F0702030302020204" pitchFamily="66" charset="0"/>
              </a:rPr>
              <a:t/>
            </a:r>
            <a:br>
              <a:rPr lang="he-IL" b="1" dirty="0">
                <a:latin typeface="Comic Sans MS" panose="030F0702030302020204" pitchFamily="66" charset="0"/>
              </a:rPr>
            </a:br>
            <a:r>
              <a:rPr lang="en-US" b="1" dirty="0">
                <a:latin typeface="Comic Sans MS" panose="030F0702030302020204" pitchFamily="66" charset="0"/>
              </a:rPr>
              <a:t>PDX AS AN ESTABLISHED IN-VIVO MODEL FOR PANCREATIC CANCER</a:t>
            </a:r>
            <a:endParaRPr lang="en-US" dirty="0"/>
          </a:p>
        </p:txBody>
      </p:sp>
      <p:sp>
        <p:nvSpPr>
          <p:cNvPr id="3" name="Content Placeholder 2"/>
          <p:cNvSpPr>
            <a:spLocks noGrp="1"/>
          </p:cNvSpPr>
          <p:nvPr>
            <p:ph idx="1"/>
          </p:nvPr>
        </p:nvSpPr>
        <p:spPr>
          <a:xfrm>
            <a:off x="457200" y="4005064"/>
            <a:ext cx="8229600" cy="21210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 Yehuda, Arrow project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5612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709147" y="693554"/>
            <a:ext cx="1749368" cy="1137089"/>
          </a:xfrm>
          <a:custGeom>
            <a:avLst/>
            <a:gdLst>
              <a:gd name="connsiteX0" fmla="*/ 0 w 1749368"/>
              <a:gd name="connsiteY0" fmla="*/ 189519 h 1137089"/>
              <a:gd name="connsiteX1" fmla="*/ 189519 w 1749368"/>
              <a:gd name="connsiteY1" fmla="*/ 0 h 1137089"/>
              <a:gd name="connsiteX2" fmla="*/ 1559849 w 1749368"/>
              <a:gd name="connsiteY2" fmla="*/ 0 h 1137089"/>
              <a:gd name="connsiteX3" fmla="*/ 1749368 w 1749368"/>
              <a:gd name="connsiteY3" fmla="*/ 189519 h 1137089"/>
              <a:gd name="connsiteX4" fmla="*/ 1749368 w 1749368"/>
              <a:gd name="connsiteY4" fmla="*/ 947570 h 1137089"/>
              <a:gd name="connsiteX5" fmla="*/ 1559849 w 1749368"/>
              <a:gd name="connsiteY5" fmla="*/ 1137089 h 1137089"/>
              <a:gd name="connsiteX6" fmla="*/ 189519 w 1749368"/>
              <a:gd name="connsiteY6" fmla="*/ 1137089 h 1137089"/>
              <a:gd name="connsiteX7" fmla="*/ 0 w 1749368"/>
              <a:gd name="connsiteY7" fmla="*/ 947570 h 1137089"/>
              <a:gd name="connsiteX8" fmla="*/ 0 w 1749368"/>
              <a:gd name="connsiteY8" fmla="*/ 189519 h 1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368" h="1137089">
                <a:moveTo>
                  <a:pt x="0" y="189519"/>
                </a:moveTo>
                <a:cubicBezTo>
                  <a:pt x="0" y="84851"/>
                  <a:pt x="84851" y="0"/>
                  <a:pt x="189519" y="0"/>
                </a:cubicBezTo>
                <a:lnTo>
                  <a:pt x="1559849" y="0"/>
                </a:lnTo>
                <a:cubicBezTo>
                  <a:pt x="1664517" y="0"/>
                  <a:pt x="1749368" y="84851"/>
                  <a:pt x="1749368" y="189519"/>
                </a:cubicBezTo>
                <a:lnTo>
                  <a:pt x="1749368" y="947570"/>
                </a:lnTo>
                <a:cubicBezTo>
                  <a:pt x="1749368" y="1052238"/>
                  <a:pt x="1664517" y="1137089"/>
                  <a:pt x="1559849" y="1137089"/>
                </a:cubicBezTo>
                <a:lnTo>
                  <a:pt x="189519" y="1137089"/>
                </a:lnTo>
                <a:cubicBezTo>
                  <a:pt x="84851" y="1137089"/>
                  <a:pt x="0" y="1052238"/>
                  <a:pt x="0" y="947570"/>
                </a:cubicBezTo>
                <a:lnTo>
                  <a:pt x="0" y="1895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6468" tIns="116468" rIns="116468" bIns="116468" numCol="1" spcCol="1270" anchor="ctr" anchorCtr="0">
            <a:noAutofit/>
          </a:bodyPr>
          <a:lstStyle/>
          <a:p>
            <a:pPr lvl="0" algn="ctr" defTabSz="711200">
              <a:lnSpc>
                <a:spcPct val="90000"/>
              </a:lnSpc>
              <a:spcBef>
                <a:spcPct val="0"/>
              </a:spcBef>
              <a:spcAft>
                <a:spcPct val="35000"/>
              </a:spcAft>
            </a:pPr>
            <a:r>
              <a:rPr lang="en-US" sz="1600" kern="1200" dirty="0"/>
              <a:t>Targeted Treatment-pharmacology </a:t>
            </a:r>
          </a:p>
        </p:txBody>
      </p:sp>
      <p:sp>
        <p:nvSpPr>
          <p:cNvPr id="7" name="Freeform 6"/>
          <p:cNvSpPr/>
          <p:nvPr/>
        </p:nvSpPr>
        <p:spPr>
          <a:xfrm>
            <a:off x="5872043" y="2264989"/>
            <a:ext cx="1749368" cy="1137089"/>
          </a:xfrm>
          <a:custGeom>
            <a:avLst/>
            <a:gdLst>
              <a:gd name="connsiteX0" fmla="*/ 0 w 1749368"/>
              <a:gd name="connsiteY0" fmla="*/ 189519 h 1137089"/>
              <a:gd name="connsiteX1" fmla="*/ 189519 w 1749368"/>
              <a:gd name="connsiteY1" fmla="*/ 0 h 1137089"/>
              <a:gd name="connsiteX2" fmla="*/ 1559849 w 1749368"/>
              <a:gd name="connsiteY2" fmla="*/ 0 h 1137089"/>
              <a:gd name="connsiteX3" fmla="*/ 1749368 w 1749368"/>
              <a:gd name="connsiteY3" fmla="*/ 189519 h 1137089"/>
              <a:gd name="connsiteX4" fmla="*/ 1749368 w 1749368"/>
              <a:gd name="connsiteY4" fmla="*/ 947570 h 1137089"/>
              <a:gd name="connsiteX5" fmla="*/ 1559849 w 1749368"/>
              <a:gd name="connsiteY5" fmla="*/ 1137089 h 1137089"/>
              <a:gd name="connsiteX6" fmla="*/ 189519 w 1749368"/>
              <a:gd name="connsiteY6" fmla="*/ 1137089 h 1137089"/>
              <a:gd name="connsiteX7" fmla="*/ 0 w 1749368"/>
              <a:gd name="connsiteY7" fmla="*/ 947570 h 1137089"/>
              <a:gd name="connsiteX8" fmla="*/ 0 w 1749368"/>
              <a:gd name="connsiteY8" fmla="*/ 189519 h 1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368" h="1137089">
                <a:moveTo>
                  <a:pt x="0" y="189519"/>
                </a:moveTo>
                <a:cubicBezTo>
                  <a:pt x="0" y="84851"/>
                  <a:pt x="84851" y="0"/>
                  <a:pt x="189519" y="0"/>
                </a:cubicBezTo>
                <a:lnTo>
                  <a:pt x="1559849" y="0"/>
                </a:lnTo>
                <a:cubicBezTo>
                  <a:pt x="1664517" y="0"/>
                  <a:pt x="1749368" y="84851"/>
                  <a:pt x="1749368" y="189519"/>
                </a:cubicBezTo>
                <a:lnTo>
                  <a:pt x="1749368" y="947570"/>
                </a:lnTo>
                <a:cubicBezTo>
                  <a:pt x="1749368" y="1052238"/>
                  <a:pt x="1664517" y="1137089"/>
                  <a:pt x="1559849" y="1137089"/>
                </a:cubicBezTo>
                <a:lnTo>
                  <a:pt x="189519" y="1137089"/>
                </a:lnTo>
                <a:cubicBezTo>
                  <a:pt x="84851" y="1137089"/>
                  <a:pt x="0" y="1052238"/>
                  <a:pt x="0" y="947570"/>
                </a:cubicBezTo>
                <a:lnTo>
                  <a:pt x="0" y="1895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6468" tIns="116468" rIns="116468" bIns="116468" numCol="1" spcCol="1270" anchor="ctr" anchorCtr="0">
            <a:noAutofit/>
          </a:bodyPr>
          <a:lstStyle/>
          <a:p>
            <a:pPr lvl="0" algn="ctr" defTabSz="711200">
              <a:lnSpc>
                <a:spcPct val="90000"/>
              </a:lnSpc>
              <a:spcBef>
                <a:spcPct val="0"/>
              </a:spcBef>
              <a:spcAft>
                <a:spcPct val="35000"/>
              </a:spcAft>
            </a:pPr>
            <a:r>
              <a:rPr lang="en-US" sz="1600" kern="1200" dirty="0"/>
              <a:t>Appropriate treatment for the individual patient</a:t>
            </a:r>
          </a:p>
        </p:txBody>
      </p:sp>
      <p:sp>
        <p:nvSpPr>
          <p:cNvPr id="9" name="Freeform 8"/>
          <p:cNvSpPr/>
          <p:nvPr/>
        </p:nvSpPr>
        <p:spPr>
          <a:xfrm>
            <a:off x="5045891" y="4807626"/>
            <a:ext cx="1749368" cy="1137089"/>
          </a:xfrm>
          <a:custGeom>
            <a:avLst/>
            <a:gdLst>
              <a:gd name="connsiteX0" fmla="*/ 0 w 1749368"/>
              <a:gd name="connsiteY0" fmla="*/ 189519 h 1137089"/>
              <a:gd name="connsiteX1" fmla="*/ 189519 w 1749368"/>
              <a:gd name="connsiteY1" fmla="*/ 0 h 1137089"/>
              <a:gd name="connsiteX2" fmla="*/ 1559849 w 1749368"/>
              <a:gd name="connsiteY2" fmla="*/ 0 h 1137089"/>
              <a:gd name="connsiteX3" fmla="*/ 1749368 w 1749368"/>
              <a:gd name="connsiteY3" fmla="*/ 189519 h 1137089"/>
              <a:gd name="connsiteX4" fmla="*/ 1749368 w 1749368"/>
              <a:gd name="connsiteY4" fmla="*/ 947570 h 1137089"/>
              <a:gd name="connsiteX5" fmla="*/ 1559849 w 1749368"/>
              <a:gd name="connsiteY5" fmla="*/ 1137089 h 1137089"/>
              <a:gd name="connsiteX6" fmla="*/ 189519 w 1749368"/>
              <a:gd name="connsiteY6" fmla="*/ 1137089 h 1137089"/>
              <a:gd name="connsiteX7" fmla="*/ 0 w 1749368"/>
              <a:gd name="connsiteY7" fmla="*/ 947570 h 1137089"/>
              <a:gd name="connsiteX8" fmla="*/ 0 w 1749368"/>
              <a:gd name="connsiteY8" fmla="*/ 189519 h 1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368" h="1137089">
                <a:moveTo>
                  <a:pt x="0" y="189519"/>
                </a:moveTo>
                <a:cubicBezTo>
                  <a:pt x="0" y="84851"/>
                  <a:pt x="84851" y="0"/>
                  <a:pt x="189519" y="0"/>
                </a:cubicBezTo>
                <a:lnTo>
                  <a:pt x="1559849" y="0"/>
                </a:lnTo>
                <a:cubicBezTo>
                  <a:pt x="1664517" y="0"/>
                  <a:pt x="1749368" y="84851"/>
                  <a:pt x="1749368" y="189519"/>
                </a:cubicBezTo>
                <a:lnTo>
                  <a:pt x="1749368" y="947570"/>
                </a:lnTo>
                <a:cubicBezTo>
                  <a:pt x="1749368" y="1052238"/>
                  <a:pt x="1664517" y="1137089"/>
                  <a:pt x="1559849" y="1137089"/>
                </a:cubicBezTo>
                <a:lnTo>
                  <a:pt x="189519" y="1137089"/>
                </a:lnTo>
                <a:cubicBezTo>
                  <a:pt x="84851" y="1137089"/>
                  <a:pt x="0" y="1052238"/>
                  <a:pt x="0" y="947570"/>
                </a:cubicBezTo>
                <a:lnTo>
                  <a:pt x="0" y="1895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6468" tIns="116468" rIns="116468" bIns="116468" numCol="1" spcCol="1270" anchor="ctr" anchorCtr="0">
            <a:noAutofit/>
          </a:bodyPr>
          <a:lstStyle/>
          <a:p>
            <a:pPr lvl="0" algn="ctr" defTabSz="711200">
              <a:lnSpc>
                <a:spcPct val="90000"/>
              </a:lnSpc>
              <a:spcBef>
                <a:spcPct val="0"/>
              </a:spcBef>
              <a:spcAft>
                <a:spcPct val="35000"/>
              </a:spcAft>
            </a:pPr>
            <a:r>
              <a:rPr lang="en-US" sz="1600" kern="1200" dirty="0"/>
              <a:t>New Targets</a:t>
            </a:r>
          </a:p>
        </p:txBody>
      </p:sp>
      <p:sp>
        <p:nvSpPr>
          <p:cNvPr id="11" name="Freeform 10"/>
          <p:cNvSpPr/>
          <p:nvPr/>
        </p:nvSpPr>
        <p:spPr>
          <a:xfrm>
            <a:off x="2372404" y="4807626"/>
            <a:ext cx="1749368" cy="1137089"/>
          </a:xfrm>
          <a:custGeom>
            <a:avLst/>
            <a:gdLst>
              <a:gd name="connsiteX0" fmla="*/ 0 w 1749368"/>
              <a:gd name="connsiteY0" fmla="*/ 189519 h 1137089"/>
              <a:gd name="connsiteX1" fmla="*/ 189519 w 1749368"/>
              <a:gd name="connsiteY1" fmla="*/ 0 h 1137089"/>
              <a:gd name="connsiteX2" fmla="*/ 1559849 w 1749368"/>
              <a:gd name="connsiteY2" fmla="*/ 0 h 1137089"/>
              <a:gd name="connsiteX3" fmla="*/ 1749368 w 1749368"/>
              <a:gd name="connsiteY3" fmla="*/ 189519 h 1137089"/>
              <a:gd name="connsiteX4" fmla="*/ 1749368 w 1749368"/>
              <a:gd name="connsiteY4" fmla="*/ 947570 h 1137089"/>
              <a:gd name="connsiteX5" fmla="*/ 1559849 w 1749368"/>
              <a:gd name="connsiteY5" fmla="*/ 1137089 h 1137089"/>
              <a:gd name="connsiteX6" fmla="*/ 189519 w 1749368"/>
              <a:gd name="connsiteY6" fmla="*/ 1137089 h 1137089"/>
              <a:gd name="connsiteX7" fmla="*/ 0 w 1749368"/>
              <a:gd name="connsiteY7" fmla="*/ 947570 h 1137089"/>
              <a:gd name="connsiteX8" fmla="*/ 0 w 1749368"/>
              <a:gd name="connsiteY8" fmla="*/ 189519 h 1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368" h="1137089">
                <a:moveTo>
                  <a:pt x="0" y="189519"/>
                </a:moveTo>
                <a:cubicBezTo>
                  <a:pt x="0" y="84851"/>
                  <a:pt x="84851" y="0"/>
                  <a:pt x="189519" y="0"/>
                </a:cubicBezTo>
                <a:lnTo>
                  <a:pt x="1559849" y="0"/>
                </a:lnTo>
                <a:cubicBezTo>
                  <a:pt x="1664517" y="0"/>
                  <a:pt x="1749368" y="84851"/>
                  <a:pt x="1749368" y="189519"/>
                </a:cubicBezTo>
                <a:lnTo>
                  <a:pt x="1749368" y="947570"/>
                </a:lnTo>
                <a:cubicBezTo>
                  <a:pt x="1749368" y="1052238"/>
                  <a:pt x="1664517" y="1137089"/>
                  <a:pt x="1559849" y="1137089"/>
                </a:cubicBezTo>
                <a:lnTo>
                  <a:pt x="189519" y="1137089"/>
                </a:lnTo>
                <a:cubicBezTo>
                  <a:pt x="84851" y="1137089"/>
                  <a:pt x="0" y="1052238"/>
                  <a:pt x="0" y="947570"/>
                </a:cubicBezTo>
                <a:lnTo>
                  <a:pt x="0" y="1895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6468" tIns="116468" rIns="116468" bIns="116468" numCol="1" spcCol="1270" anchor="ctr" anchorCtr="0">
            <a:noAutofit/>
          </a:bodyPr>
          <a:lstStyle/>
          <a:p>
            <a:pPr lvl="0" algn="ctr" defTabSz="711200">
              <a:lnSpc>
                <a:spcPct val="90000"/>
              </a:lnSpc>
              <a:spcBef>
                <a:spcPct val="0"/>
              </a:spcBef>
              <a:spcAft>
                <a:spcPct val="35000"/>
              </a:spcAft>
            </a:pPr>
            <a:r>
              <a:rPr lang="en-US" sz="1600" kern="1200" dirty="0" smtClean="0"/>
              <a:t>Disease biology</a:t>
            </a:r>
            <a:endParaRPr lang="en-US" sz="1600" kern="1200" dirty="0"/>
          </a:p>
        </p:txBody>
      </p:sp>
      <p:sp>
        <p:nvSpPr>
          <p:cNvPr id="13" name="Freeform 12"/>
          <p:cNvSpPr/>
          <p:nvPr/>
        </p:nvSpPr>
        <p:spPr>
          <a:xfrm>
            <a:off x="1546251" y="2264989"/>
            <a:ext cx="1749368" cy="1137089"/>
          </a:xfrm>
          <a:custGeom>
            <a:avLst/>
            <a:gdLst>
              <a:gd name="connsiteX0" fmla="*/ 0 w 1749368"/>
              <a:gd name="connsiteY0" fmla="*/ 189519 h 1137089"/>
              <a:gd name="connsiteX1" fmla="*/ 189519 w 1749368"/>
              <a:gd name="connsiteY1" fmla="*/ 0 h 1137089"/>
              <a:gd name="connsiteX2" fmla="*/ 1559849 w 1749368"/>
              <a:gd name="connsiteY2" fmla="*/ 0 h 1137089"/>
              <a:gd name="connsiteX3" fmla="*/ 1749368 w 1749368"/>
              <a:gd name="connsiteY3" fmla="*/ 189519 h 1137089"/>
              <a:gd name="connsiteX4" fmla="*/ 1749368 w 1749368"/>
              <a:gd name="connsiteY4" fmla="*/ 947570 h 1137089"/>
              <a:gd name="connsiteX5" fmla="*/ 1559849 w 1749368"/>
              <a:gd name="connsiteY5" fmla="*/ 1137089 h 1137089"/>
              <a:gd name="connsiteX6" fmla="*/ 189519 w 1749368"/>
              <a:gd name="connsiteY6" fmla="*/ 1137089 h 1137089"/>
              <a:gd name="connsiteX7" fmla="*/ 0 w 1749368"/>
              <a:gd name="connsiteY7" fmla="*/ 947570 h 1137089"/>
              <a:gd name="connsiteX8" fmla="*/ 0 w 1749368"/>
              <a:gd name="connsiteY8" fmla="*/ 189519 h 1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368" h="1137089">
                <a:moveTo>
                  <a:pt x="0" y="189519"/>
                </a:moveTo>
                <a:cubicBezTo>
                  <a:pt x="0" y="84851"/>
                  <a:pt x="84851" y="0"/>
                  <a:pt x="189519" y="0"/>
                </a:cubicBezTo>
                <a:lnTo>
                  <a:pt x="1559849" y="0"/>
                </a:lnTo>
                <a:cubicBezTo>
                  <a:pt x="1664517" y="0"/>
                  <a:pt x="1749368" y="84851"/>
                  <a:pt x="1749368" y="189519"/>
                </a:cubicBezTo>
                <a:lnTo>
                  <a:pt x="1749368" y="947570"/>
                </a:lnTo>
                <a:cubicBezTo>
                  <a:pt x="1749368" y="1052238"/>
                  <a:pt x="1664517" y="1137089"/>
                  <a:pt x="1559849" y="1137089"/>
                </a:cubicBezTo>
                <a:lnTo>
                  <a:pt x="189519" y="1137089"/>
                </a:lnTo>
                <a:cubicBezTo>
                  <a:pt x="84851" y="1137089"/>
                  <a:pt x="0" y="1052238"/>
                  <a:pt x="0" y="947570"/>
                </a:cubicBezTo>
                <a:lnTo>
                  <a:pt x="0" y="189519"/>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6468" tIns="116468" rIns="116468" bIns="116468" numCol="1" spcCol="1270" anchor="ctr" anchorCtr="0">
            <a:noAutofit/>
          </a:bodyPr>
          <a:lstStyle/>
          <a:p>
            <a:pPr lvl="0" algn="ctr" defTabSz="711200">
              <a:lnSpc>
                <a:spcPct val="90000"/>
              </a:lnSpc>
              <a:spcBef>
                <a:spcPct val="0"/>
              </a:spcBef>
              <a:spcAft>
                <a:spcPct val="35000"/>
              </a:spcAft>
            </a:pPr>
            <a:r>
              <a:rPr lang="en-US" sz="1600" kern="1200" baseline="0" dirty="0"/>
              <a:t>Experiment the new drugs and therapy</a:t>
            </a:r>
            <a:endParaRPr lang="en-US" sz="1600" kern="1200" dirty="0"/>
          </a:p>
        </p:txBody>
      </p:sp>
      <p:sp>
        <p:nvSpPr>
          <p:cNvPr id="3" name="Oval 2"/>
          <p:cNvSpPr/>
          <p:nvPr/>
        </p:nvSpPr>
        <p:spPr>
          <a:xfrm>
            <a:off x="3479794" y="2312876"/>
            <a:ext cx="220807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dirty="0"/>
              <a:t>Well Established Representing Model</a:t>
            </a:r>
          </a:p>
        </p:txBody>
      </p:sp>
    </p:spTree>
    <p:extLst>
      <p:ext uri="{BB962C8B-B14F-4D97-AF65-F5344CB8AC3E}">
        <p14:creationId xmlns:p14="http://schemas.microsoft.com/office/powerpoint/2010/main" val="6356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a:t>The model</a:t>
            </a:r>
          </a:p>
        </p:txBody>
      </p:sp>
      <p:sp>
        <p:nvSpPr>
          <p:cNvPr id="3" name="Content Placeholder 2"/>
          <p:cNvSpPr>
            <a:spLocks noGrp="1"/>
          </p:cNvSpPr>
          <p:nvPr>
            <p:ph idx="1"/>
          </p:nvPr>
        </p:nvSpPr>
        <p:spPr/>
        <p:txBody>
          <a:bodyPr/>
          <a:lstStyle/>
          <a:p>
            <a:pPr marL="0" indent="0" algn="l" rtl="0">
              <a:buNone/>
            </a:pPr>
            <a:r>
              <a:rPr lang="en-US" b="1" dirty="0">
                <a:latin typeface="Comic Sans MS" panose="030F0702030302020204" pitchFamily="66" charset="0"/>
              </a:rPr>
              <a:t>PDX IN-VIVO MODEL FOR PANCREATIC CANCER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29" y="2852936"/>
            <a:ext cx="8909567" cy="2308200"/>
          </a:xfrm>
          <a:prstGeom prst="rect">
            <a:avLst/>
          </a:prstGeom>
        </p:spPr>
      </p:pic>
    </p:spTree>
    <p:extLst>
      <p:ext uri="{BB962C8B-B14F-4D97-AF65-F5344CB8AC3E}">
        <p14:creationId xmlns:p14="http://schemas.microsoft.com/office/powerpoint/2010/main" val="407637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a:t>What was the alternative?</a:t>
            </a:r>
          </a:p>
        </p:txBody>
      </p:sp>
      <p:sp>
        <p:nvSpPr>
          <p:cNvPr id="3" name="Content Placeholder 2"/>
          <p:cNvSpPr>
            <a:spLocks noGrp="1"/>
          </p:cNvSpPr>
          <p:nvPr>
            <p:ph idx="1"/>
          </p:nvPr>
        </p:nvSpPr>
        <p:spPr/>
        <p:txBody>
          <a:bodyPr>
            <a:normAutofit fontScale="92500" lnSpcReduction="20000"/>
          </a:bodyPr>
          <a:lstStyle/>
          <a:p>
            <a:pPr marL="0" indent="0" algn="l" rtl="0">
              <a:buNone/>
            </a:pPr>
            <a:r>
              <a:rPr lang="en-US" dirty="0"/>
              <a:t>“When evaluating our approach to target discovery, we should consider if our current, powerful genomic technologies are being used on model systems that have poor clinical predictive power(…)</a:t>
            </a:r>
          </a:p>
          <a:p>
            <a:pPr marL="0" indent="0" algn="l" rtl="0">
              <a:buNone/>
            </a:pPr>
            <a:r>
              <a:rPr lang="en-US" dirty="0"/>
              <a:t>(…) The selective pressure of cell culture allows the least differentiated cells to thrive, resulting in distinct and irreversible losses of important biological properties ” </a:t>
            </a:r>
            <a:endParaRPr lang="he-IL" dirty="0"/>
          </a:p>
          <a:p>
            <a:pPr marL="0" indent="0" algn="l" rtl="0">
              <a:buNone/>
            </a:pPr>
            <a:endParaRPr lang="en-US" dirty="0"/>
          </a:p>
          <a:p>
            <a:pPr marL="0" indent="0" algn="l" fontAlgn="base">
              <a:buNone/>
            </a:pPr>
            <a:r>
              <a:rPr lang="en-US" sz="1600" dirty="0"/>
              <a:t>Patient-Derived Tumor </a:t>
            </a:r>
            <a:r>
              <a:rPr lang="en-US" sz="1600" dirty="0" err="1"/>
              <a:t>Xenografts</a:t>
            </a:r>
            <a:r>
              <a:rPr lang="en-US" sz="1600" dirty="0"/>
              <a:t>: Transforming Clinical Samples into Mouse Models</a:t>
            </a:r>
          </a:p>
          <a:p>
            <a:pPr marL="0" indent="0" algn="l" fontAlgn="base">
              <a:buNone/>
            </a:pPr>
            <a:r>
              <a:rPr lang="en-US" sz="1600" dirty="0" err="1"/>
              <a:t>Despina</a:t>
            </a:r>
            <a:r>
              <a:rPr lang="en-US" sz="1600" dirty="0"/>
              <a:t> </a:t>
            </a:r>
            <a:r>
              <a:rPr lang="en-US" sz="1600" dirty="0" err="1"/>
              <a:t>Siolas</a:t>
            </a:r>
            <a:r>
              <a:rPr lang="en-US" sz="1600" dirty="0"/>
              <a:t> and Gregory J. Hannon</a:t>
            </a:r>
          </a:p>
          <a:p>
            <a:pPr marL="0" indent="0" algn="l" fontAlgn="base">
              <a:buNone/>
            </a:pPr>
            <a:r>
              <a:rPr lang="en-US" sz="1600" dirty="0"/>
              <a:t> 10.1158/0008-5472.CAN-13-1069 Published September 2013</a:t>
            </a:r>
          </a:p>
          <a:p>
            <a:pPr marL="342900" indent="-342900" algn="r" defTabSz="914400" rtl="1" eaLnBrk="1" latinLnBrk="0" hangingPunct="1">
              <a:spcBef>
                <a:spcPct val="20000"/>
              </a:spcBef>
              <a:buFont typeface="Arial" panose="020B0604020202020204" pitchFamily="34" charset="0"/>
              <a:buChar char="•"/>
            </a:pPr>
            <a:endParaRPr lang="en-US" dirty="0"/>
          </a:p>
        </p:txBody>
      </p:sp>
      <p:sp>
        <p:nvSpPr>
          <p:cNvPr id="6" name="Rounded Rectangle 5"/>
          <p:cNvSpPr/>
          <p:nvPr/>
        </p:nvSpPr>
        <p:spPr>
          <a:xfrm>
            <a:off x="251520" y="3140968"/>
            <a:ext cx="8640960" cy="15841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20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a:t>My Project Aims </a:t>
            </a:r>
          </a:p>
        </p:txBody>
      </p:sp>
      <p:sp>
        <p:nvSpPr>
          <p:cNvPr id="3" name="Content Placeholder 2"/>
          <p:cNvSpPr>
            <a:spLocks noGrp="1"/>
          </p:cNvSpPr>
          <p:nvPr>
            <p:ph idx="1"/>
          </p:nvPr>
        </p:nvSpPr>
        <p:spPr/>
        <p:txBody>
          <a:bodyPr>
            <a:normAutofit fontScale="92500"/>
          </a:bodyPr>
          <a:lstStyle/>
          <a:p>
            <a:pPr algn="l" rtl="0"/>
            <a:r>
              <a:rPr lang="en-US" dirty="0"/>
              <a:t>To further assist in the establishment and characterization of the PDX model as a preclinical model “mimicking” pancreatic cancer.</a:t>
            </a:r>
          </a:p>
          <a:p>
            <a:pPr algn="l" rtl="0"/>
            <a:r>
              <a:rPr lang="en-US" dirty="0"/>
              <a:t>To develop a pancreatic cancer clinical data base that will enable a translational study in the future </a:t>
            </a:r>
          </a:p>
          <a:p>
            <a:pPr algn="l" rtl="0"/>
            <a:r>
              <a:rPr lang="en-US" dirty="0"/>
              <a:t>To investigate the correlation between the clinical disease course and the PDX model characteristics.    </a:t>
            </a:r>
          </a:p>
          <a:p>
            <a:pPr marL="342900" indent="-342900" algn="l" defTabSz="914400" rtl="0" eaLnBrk="1" latinLnBrk="0" hangingPunct="1">
              <a:spcBef>
                <a:spcPct val="20000"/>
              </a:spcBef>
              <a:buFont typeface="Arial" panose="020B0604020202020204" pitchFamily="34" charset="0"/>
              <a:buChar char="•"/>
            </a:pPr>
            <a:endParaRPr lang="en-US" dirty="0"/>
          </a:p>
        </p:txBody>
      </p:sp>
    </p:spTree>
    <p:extLst>
      <p:ext uri="{BB962C8B-B14F-4D97-AF65-F5344CB8AC3E}">
        <p14:creationId xmlns:p14="http://schemas.microsoft.com/office/powerpoint/2010/main" val="802655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5616" y="1409321"/>
            <a:ext cx="6552728" cy="5242183"/>
          </a:xfrm>
          <a:prstGeom prst="rect">
            <a:avLst/>
          </a:prstGeom>
        </p:spPr>
      </p:pic>
      <p:sp>
        <p:nvSpPr>
          <p:cNvPr id="5" name="Title 1"/>
          <p:cNvSpPr>
            <a:spLocks noGrp="1"/>
          </p:cNvSpPr>
          <p:nvPr>
            <p:ph type="title"/>
          </p:nvPr>
        </p:nvSpPr>
        <p:spPr/>
        <p:txBody>
          <a:bodyPr/>
          <a:lstStyle/>
          <a:p>
            <a:pPr algn="ctr" defTabSz="914400" rtl="0" eaLnBrk="1" latinLnBrk="0" hangingPunct="1">
              <a:spcBef>
                <a:spcPct val="0"/>
              </a:spcBef>
              <a:buNone/>
            </a:pPr>
            <a:r>
              <a:rPr lang="en-US" dirty="0" smtClean="0"/>
              <a:t>Introduction- PDAC</a:t>
            </a:r>
            <a:endParaRPr lang="en-US" dirty="0"/>
          </a:p>
        </p:txBody>
      </p:sp>
      <p:cxnSp>
        <p:nvCxnSpPr>
          <p:cNvPr id="7" name="Straight Arrow Connector 6"/>
          <p:cNvCxnSpPr/>
          <p:nvPr/>
        </p:nvCxnSpPr>
        <p:spPr>
          <a:xfrm>
            <a:off x="3563888" y="1268760"/>
            <a:ext cx="1008112" cy="6515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96136" y="1124744"/>
            <a:ext cx="648072" cy="446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35696" y="4149080"/>
            <a:ext cx="1008112" cy="6515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195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r>
              <a:rPr lang="en-US" dirty="0"/>
              <a:t>Histologically classified 30 first generation </a:t>
            </a:r>
            <a:r>
              <a:rPr lang="en-US" dirty="0" smtClean="0"/>
              <a:t>PDX.</a:t>
            </a:r>
          </a:p>
          <a:p>
            <a:pPr algn="l" rtl="0"/>
            <a:endParaRPr lang="en-US" dirty="0" smtClean="0"/>
          </a:p>
          <a:p>
            <a:pPr algn="l" rtl="0"/>
            <a:endParaRPr lang="en-US" dirty="0"/>
          </a:p>
          <a:p>
            <a:pPr algn="l" rtl="0"/>
            <a:r>
              <a:rPr lang="en-US" dirty="0"/>
              <a:t>We created a clinical data base. </a:t>
            </a:r>
          </a:p>
          <a:p>
            <a:pPr marL="342900" indent="-342900" algn="l" defTabSz="914400" rtl="0" eaLnBrk="1" latinLnBrk="0" hangingPunct="1">
              <a:spcBef>
                <a:spcPct val="20000"/>
              </a:spcBef>
              <a:buFont typeface="Arial" panose="020B0604020202020204" pitchFamily="34" charset="0"/>
              <a:buChar char="•"/>
            </a:pPr>
            <a:endParaRPr lang="en-US" dirty="0" smtClean="0"/>
          </a:p>
        </p:txBody>
      </p:sp>
      <p:sp>
        <p:nvSpPr>
          <p:cNvPr id="4" name="Title 1"/>
          <p:cNvSpPr>
            <a:spLocks noGrp="1"/>
          </p:cNvSpPr>
          <p:nvPr>
            <p:ph type="title"/>
          </p:nvPr>
        </p:nvSpPr>
        <p:spPr/>
        <p:txBody>
          <a:bodyPr/>
          <a:lstStyle/>
          <a:p>
            <a:pPr algn="ctr" defTabSz="914400" rtl="0" eaLnBrk="1" latinLnBrk="0" hangingPunct="1">
              <a:spcBef>
                <a:spcPct val="0"/>
              </a:spcBef>
              <a:buNone/>
            </a:pPr>
            <a:r>
              <a:rPr lang="en-US" dirty="0"/>
              <a:t>Methods </a:t>
            </a:r>
          </a:p>
        </p:txBody>
      </p:sp>
      <p:pic>
        <p:nvPicPr>
          <p:cNvPr id="6" name="Picture 5"/>
          <p:cNvPicPr>
            <a:picLocks noChangeAspect="1"/>
          </p:cNvPicPr>
          <p:nvPr/>
        </p:nvPicPr>
        <p:blipFill>
          <a:blip r:embed="rId3"/>
          <a:stretch>
            <a:fillRect/>
          </a:stretch>
        </p:blipFill>
        <p:spPr>
          <a:xfrm>
            <a:off x="6372200" y="2132856"/>
            <a:ext cx="2026568" cy="2026568"/>
          </a:xfrm>
          <a:prstGeom prst="rect">
            <a:avLst/>
          </a:prstGeom>
        </p:spPr>
      </p:pic>
      <p:pic>
        <p:nvPicPr>
          <p:cNvPr id="10" name="Picture 9"/>
          <p:cNvPicPr>
            <a:picLocks noChangeAspect="1"/>
          </p:cNvPicPr>
          <p:nvPr/>
        </p:nvPicPr>
        <p:blipFill>
          <a:blip r:embed="rId4"/>
          <a:stretch>
            <a:fillRect/>
          </a:stretch>
        </p:blipFill>
        <p:spPr>
          <a:xfrm>
            <a:off x="6156176" y="4288092"/>
            <a:ext cx="2530624" cy="2080147"/>
          </a:xfrm>
          <a:prstGeom prst="rect">
            <a:avLst/>
          </a:prstGeom>
        </p:spPr>
      </p:pic>
    </p:spTree>
    <p:extLst>
      <p:ext uri="{BB962C8B-B14F-4D97-AF65-F5344CB8AC3E}">
        <p14:creationId xmlns:p14="http://schemas.microsoft.com/office/powerpoint/2010/main" val="19788420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168" y="6251326"/>
            <a:ext cx="7277213" cy="492443"/>
          </a:xfrm>
          <a:prstGeom prst="rect">
            <a:avLst/>
          </a:prstGeom>
        </p:spPr>
        <p:txBody>
          <a:bodyPr wrap="square">
            <a:spAutoFit/>
          </a:bodyPr>
          <a:lstStyle/>
          <a:p>
            <a:pPr marL="0" lvl="4" algn="l" rtl="0">
              <a:defRPr/>
            </a:pPr>
            <a:r>
              <a:rPr lang="en-AU" sz="1200" i="1" dirty="0"/>
              <a:t>Pancreatic cancer ascites xenograft – an expeditious model mirroring advanced therapeutic resistant disease</a:t>
            </a:r>
            <a:r>
              <a:rPr lang="en-AU" sz="1400" i="1" dirty="0"/>
              <a:t>. </a:t>
            </a:r>
            <a:r>
              <a:rPr lang="en-AU" sz="1200" dirty="0"/>
              <a:t>Golan T, Oncotarget, 2017</a:t>
            </a:r>
            <a:endParaRPr lang="en-US" sz="1400" dirty="0"/>
          </a:p>
        </p:txBody>
      </p:sp>
      <p:sp>
        <p:nvSpPr>
          <p:cNvPr id="5" name="TextBox 4"/>
          <p:cNvSpPr txBox="1"/>
          <p:nvPr/>
        </p:nvSpPr>
        <p:spPr>
          <a:xfrm>
            <a:off x="775843" y="261871"/>
            <a:ext cx="437297" cy="369332"/>
          </a:xfrm>
          <a:prstGeom prst="rect">
            <a:avLst/>
          </a:prstGeom>
          <a:noFill/>
        </p:spPr>
        <p:txBody>
          <a:bodyPr wrap="square" rtlCol="1">
            <a:spAutoFit/>
          </a:bodyPr>
          <a:lstStyle/>
          <a:p>
            <a:r>
              <a:rPr lang="en-US" b="1" dirty="0">
                <a:solidFill>
                  <a:schemeClr val="bg1"/>
                </a:solidFill>
              </a:rPr>
              <a:t>A.</a:t>
            </a:r>
            <a:endParaRPr lang="he-IL" b="1" dirty="0">
              <a:solidFill>
                <a:schemeClr val="bg1"/>
              </a:solidFill>
            </a:endParaRPr>
          </a:p>
        </p:txBody>
      </p:sp>
      <p:pic>
        <p:nvPicPr>
          <p:cNvPr id="2" name="Picture 1">
            <a:extLst>
              <a:ext uri="{FF2B5EF4-FFF2-40B4-BE49-F238E27FC236}">
                <a16:creationId xmlns="" xmlns:a16="http://schemas.microsoft.com/office/drawing/2014/main" id="{9D76A89A-8FDB-4DC3-974D-ECE812A0A768}"/>
              </a:ext>
            </a:extLst>
          </p:cNvPr>
          <p:cNvPicPr>
            <a:picLocks noChangeAspect="1"/>
          </p:cNvPicPr>
          <p:nvPr/>
        </p:nvPicPr>
        <p:blipFill>
          <a:blip r:embed="rId3"/>
          <a:stretch>
            <a:fillRect/>
          </a:stretch>
        </p:blipFill>
        <p:spPr>
          <a:xfrm>
            <a:off x="84517" y="709951"/>
            <a:ext cx="8580901" cy="5541375"/>
          </a:xfrm>
          <a:prstGeom prst="rect">
            <a:avLst/>
          </a:prstGeom>
        </p:spPr>
      </p:pic>
      <p:sp>
        <p:nvSpPr>
          <p:cNvPr id="28" name="Title 1">
            <a:extLst>
              <a:ext uri="{FF2B5EF4-FFF2-40B4-BE49-F238E27FC236}">
                <a16:creationId xmlns="" xmlns:a16="http://schemas.microsoft.com/office/drawing/2014/main" id="{073D8020-0BF0-48A8-A492-F3051A2CA48F}"/>
              </a:ext>
            </a:extLst>
          </p:cNvPr>
          <p:cNvSpPr>
            <a:spLocks noGrp="1"/>
          </p:cNvSpPr>
          <p:nvPr>
            <p:ph type="title"/>
          </p:nvPr>
        </p:nvSpPr>
        <p:spPr>
          <a:xfrm>
            <a:off x="435818" y="-171400"/>
            <a:ext cx="8229600" cy="1143000"/>
          </a:xfrm>
        </p:spPr>
        <p:txBody>
          <a:bodyPr>
            <a:normAutofit/>
          </a:bodyPr>
          <a:lstStyle/>
          <a:p>
            <a:pPr algn="ctr" defTabSz="914400" rtl="0" eaLnBrk="1" latinLnBrk="0" hangingPunct="1">
              <a:spcBef>
                <a:spcPct val="0"/>
              </a:spcBef>
              <a:buNone/>
            </a:pPr>
            <a:r>
              <a:rPr lang="en-US" sz="3200" dirty="0"/>
              <a:t>PDAC PDX classification</a:t>
            </a:r>
          </a:p>
        </p:txBody>
      </p:sp>
      <p:cxnSp>
        <p:nvCxnSpPr>
          <p:cNvPr id="6" name="Straight Arrow Connector 5"/>
          <p:cNvCxnSpPr/>
          <p:nvPr/>
        </p:nvCxnSpPr>
        <p:spPr>
          <a:xfrm>
            <a:off x="1835696" y="5013176"/>
            <a:ext cx="504056" cy="360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101404" y="3480638"/>
            <a:ext cx="435977" cy="3804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812360" y="2344316"/>
            <a:ext cx="474387" cy="432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804193" y="1050348"/>
            <a:ext cx="474387" cy="4320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52120" y="2776364"/>
            <a:ext cx="435977" cy="380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37390" y="3433648"/>
            <a:ext cx="435977" cy="380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216143" y="1200815"/>
            <a:ext cx="435977" cy="3804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40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4425" y="9582"/>
            <a:ext cx="4375150" cy="892552"/>
          </a:xfrm>
          <a:prstGeom prst="rect">
            <a:avLst/>
          </a:prstGeom>
          <a:noFill/>
        </p:spPr>
        <p:txBody>
          <a:bodyPr rtlCol="1">
            <a:spAutoFit/>
          </a:bodyPr>
          <a:lstStyle/>
          <a:p>
            <a:pPr algn="ctr" rtl="0" fontAlgn="auto">
              <a:spcBef>
                <a:spcPts val="0"/>
              </a:spcBef>
              <a:spcAft>
                <a:spcPts val="0"/>
              </a:spcAft>
              <a:defRPr/>
            </a:pPr>
            <a:r>
              <a:rPr lang="en-US" sz="2600" i="1" dirty="0">
                <a:effectLst>
                  <a:outerShdw blurRad="38100" dist="38100" dir="2700000" algn="tl">
                    <a:srgbClr val="000000">
                      <a:alpha val="43137"/>
                    </a:srgbClr>
                  </a:outerShdw>
                </a:effectLst>
                <a:latin typeface="+mn-lt"/>
                <a:cs typeface="+mn-cs"/>
              </a:rPr>
              <a:t>Ascites-derived PDAC     primary cultures </a:t>
            </a:r>
          </a:p>
        </p:txBody>
      </p:sp>
      <p:sp>
        <p:nvSpPr>
          <p:cNvPr id="5" name="TextBox 4"/>
          <p:cNvSpPr txBox="1"/>
          <p:nvPr/>
        </p:nvSpPr>
        <p:spPr>
          <a:xfrm>
            <a:off x="467544" y="954594"/>
            <a:ext cx="8208912" cy="1754326"/>
          </a:xfrm>
          <a:prstGeom prst="rect">
            <a:avLst/>
          </a:prstGeom>
          <a:noFill/>
        </p:spPr>
        <p:txBody>
          <a:bodyPr wrap="square" rtlCol="1">
            <a:spAutoFit/>
          </a:bodyPr>
          <a:lstStyle/>
          <a:p>
            <a:pPr marL="285750" indent="-285750" algn="just" rtl="0">
              <a:lnSpc>
                <a:spcPct val="150000"/>
              </a:lnSpc>
              <a:buFont typeface="Wingdings" panose="05000000000000000000" pitchFamily="2" charset="2"/>
              <a:buChar char="§"/>
            </a:pPr>
            <a:r>
              <a:rPr lang="en-US" dirty="0"/>
              <a:t>In the past year we have obtained 65 ascites cultures from 21 different patients with advanced PDAC</a:t>
            </a:r>
          </a:p>
          <a:p>
            <a:pPr marL="285750" indent="-285750" algn="just" rtl="0">
              <a:lnSpc>
                <a:spcPct val="150000"/>
              </a:lnSpc>
              <a:buFont typeface="Wingdings" panose="05000000000000000000" pitchFamily="2" charset="2"/>
              <a:buChar char="§"/>
            </a:pPr>
            <a:r>
              <a:rPr lang="en-US" dirty="0"/>
              <a:t>Cultures’ malignancy was confirmed by a gastro-pathologist using cell-block or IHC staining of pan-biomarkers</a:t>
            </a:r>
          </a:p>
        </p:txBody>
      </p:sp>
      <p:grpSp>
        <p:nvGrpSpPr>
          <p:cNvPr id="3" name="Group 2"/>
          <p:cNvGrpSpPr/>
          <p:nvPr/>
        </p:nvGrpSpPr>
        <p:grpSpPr>
          <a:xfrm>
            <a:off x="-47970" y="2708920"/>
            <a:ext cx="9145015" cy="1440273"/>
            <a:chOff x="-47970" y="4797152"/>
            <a:chExt cx="9145015" cy="1440273"/>
          </a:xfrm>
        </p:grpSpPr>
        <p:sp>
          <p:nvSpPr>
            <p:cNvPr id="6" name="TextBox 5"/>
            <p:cNvSpPr txBox="1"/>
            <p:nvPr/>
          </p:nvSpPr>
          <p:spPr>
            <a:xfrm>
              <a:off x="288031" y="4818187"/>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H&amp;E</a:t>
              </a:r>
            </a:p>
          </p:txBody>
        </p:sp>
        <p:sp>
          <p:nvSpPr>
            <p:cNvPr id="7" name="TextBox 6"/>
            <p:cNvSpPr txBox="1"/>
            <p:nvPr/>
          </p:nvSpPr>
          <p:spPr>
            <a:xfrm>
              <a:off x="1567313" y="4818183"/>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Ber-EP4</a:t>
              </a:r>
            </a:p>
          </p:txBody>
        </p:sp>
        <p:sp>
          <p:nvSpPr>
            <p:cNvPr id="8" name="TextBox 7"/>
            <p:cNvSpPr txBox="1"/>
            <p:nvPr/>
          </p:nvSpPr>
          <p:spPr>
            <a:xfrm>
              <a:off x="2808031" y="4818183"/>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B72.3</a:t>
              </a:r>
            </a:p>
          </p:txBody>
        </p:sp>
        <p:sp>
          <p:nvSpPr>
            <p:cNvPr id="9" name="TextBox 8"/>
            <p:cNvSpPr txBox="1"/>
            <p:nvPr/>
          </p:nvSpPr>
          <p:spPr>
            <a:xfrm>
              <a:off x="4102570" y="4817595"/>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CEA</a:t>
              </a:r>
            </a:p>
          </p:txBody>
        </p:sp>
        <p:sp>
          <p:nvSpPr>
            <p:cNvPr id="10" name="TextBox 9"/>
            <p:cNvSpPr txBox="1"/>
            <p:nvPr/>
          </p:nvSpPr>
          <p:spPr>
            <a:xfrm rot="16200000">
              <a:off x="-490693" y="5456148"/>
              <a:ext cx="1224000" cy="338554"/>
            </a:xfrm>
            <a:prstGeom prst="rect">
              <a:avLst/>
            </a:prstGeom>
            <a:noFill/>
          </p:spPr>
          <p:txBody>
            <a:bodyPr wrap="square" rtlCol="1">
              <a:spAutoFit/>
            </a:bodyPr>
            <a:lstStyle/>
            <a:p>
              <a:pPr algn="ctr" rtl="0"/>
              <a:r>
                <a:rPr lang="en-US" sz="1600" dirty="0" err="1">
                  <a:latin typeface="Comic Sans MS" panose="030F0702030302020204" pitchFamily="66" charset="0"/>
                </a:rPr>
                <a:t>pt</a:t>
              </a:r>
              <a:r>
                <a:rPr lang="en-US" sz="1600" dirty="0">
                  <a:latin typeface="Comic Sans MS" panose="030F0702030302020204" pitchFamily="66" charset="0"/>
                </a:rPr>
                <a:t> 71.1</a:t>
              </a:r>
            </a:p>
          </p:txBody>
        </p:sp>
        <p:sp>
          <p:nvSpPr>
            <p:cNvPr id="11" name="TextBox 10"/>
            <p:cNvSpPr txBox="1"/>
            <p:nvPr/>
          </p:nvSpPr>
          <p:spPr>
            <a:xfrm>
              <a:off x="5324338" y="4797152"/>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Muc1</a:t>
              </a:r>
            </a:p>
          </p:txBody>
        </p:sp>
        <p:sp>
          <p:nvSpPr>
            <p:cNvPr id="12" name="TextBox 11"/>
            <p:cNvSpPr txBox="1"/>
            <p:nvPr/>
          </p:nvSpPr>
          <p:spPr>
            <a:xfrm>
              <a:off x="6548338" y="4797152"/>
              <a:ext cx="1224000" cy="338554"/>
            </a:xfrm>
            <a:prstGeom prst="rect">
              <a:avLst/>
            </a:prstGeom>
            <a:noFill/>
          </p:spPr>
          <p:txBody>
            <a:bodyPr wrap="square" rtlCol="1">
              <a:spAutoFit/>
            </a:bodyPr>
            <a:lstStyle/>
            <a:p>
              <a:pPr algn="ctr" rtl="0"/>
              <a:r>
                <a:rPr lang="en-US" sz="1600" dirty="0" err="1">
                  <a:latin typeface="Comic Sans MS" panose="030F0702030302020204" pitchFamily="66" charset="0"/>
                </a:rPr>
                <a:t>Calrethnin</a:t>
              </a:r>
              <a:endParaRPr lang="en-US" sz="1600" dirty="0">
                <a:latin typeface="Comic Sans MS" panose="030F0702030302020204" pitchFamily="66" charset="0"/>
              </a:endParaRPr>
            </a:p>
          </p:txBody>
        </p:sp>
        <p:sp>
          <p:nvSpPr>
            <p:cNvPr id="13" name="TextBox 12"/>
            <p:cNvSpPr txBox="1"/>
            <p:nvPr/>
          </p:nvSpPr>
          <p:spPr>
            <a:xfrm>
              <a:off x="7846570" y="4797152"/>
              <a:ext cx="1224000" cy="338554"/>
            </a:xfrm>
            <a:prstGeom prst="rect">
              <a:avLst/>
            </a:prstGeom>
            <a:noFill/>
          </p:spPr>
          <p:txBody>
            <a:bodyPr wrap="square" rtlCol="1">
              <a:spAutoFit/>
            </a:bodyPr>
            <a:lstStyle/>
            <a:p>
              <a:pPr algn="ctr" rtl="0"/>
              <a:r>
                <a:rPr lang="en-US" sz="1600" dirty="0">
                  <a:latin typeface="Comic Sans MS" panose="030F0702030302020204" pitchFamily="66" charset="0"/>
                </a:rPr>
                <a:t>CK5/6</a:t>
              </a:r>
            </a:p>
          </p:txBody>
        </p:sp>
        <p:pic>
          <p:nvPicPr>
            <p:cNvPr id="14" name="Picture 2" descr="Z:\Common\ChaniSt\patho\71.1 H&amp;E 400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113" y="5156741"/>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15" name="Picture 3" descr="Z:\Common\ChaniSt\patho\71.1 BerEP4 400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824" y="5156741"/>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16" name="Picture 4" descr="Z:\Common\ChaniSt\patho\71.1 B72.3 400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6868" y="5156740"/>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17" name="Picture 5" descr="Z:\Common\ChaniSt\patho\71.1 CEA 400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9579" y="5156739"/>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18" name="Picture 6" descr="Z:\Common\ChaniSt\patho\71.1 MUC1 400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2290" y="5156741"/>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19" name="Picture 7" descr="Z:\Common\ChaniSt\patho\71.1 Calretinin 400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0334" y="5156738"/>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pic>
          <p:nvPicPr>
            <p:cNvPr id="20" name="Picture 8" descr="Z:\Common\ChaniSt\patho\71.1 CK5.6 400x.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3045" y="5156737"/>
              <a:ext cx="1224000" cy="921632"/>
            </a:xfrm>
            <a:prstGeom prst="rect">
              <a:avLst/>
            </a:prstGeom>
            <a:noFill/>
            <a:ln>
              <a:solidFill>
                <a:schemeClr val="tx1">
                  <a:lumMod val="95000"/>
                  <a:lumOff val="5000"/>
                </a:schemeClr>
              </a:solidFill>
            </a:ln>
            <a:extLst>
              <a:ext uri="{909E8E84-426E-40dd-AFC4-6F175D3DCCD1}">
                <a14:hiddenFill xmlns="" xmlns:a14="http://schemas.microsoft.com/office/drawing/2010/main">
                  <a:solidFill>
                    <a:srgbClr val="FFFFFF"/>
                  </a:solidFill>
                </a14:hiddenFill>
              </a:ext>
            </a:extLst>
          </p:spPr>
        </p:pic>
      </p:grpSp>
      <p:sp>
        <p:nvSpPr>
          <p:cNvPr id="21" name="TextBox 20"/>
          <p:cNvSpPr txBox="1"/>
          <p:nvPr/>
        </p:nvSpPr>
        <p:spPr>
          <a:xfrm>
            <a:off x="467544" y="4221088"/>
            <a:ext cx="8208912" cy="1985159"/>
          </a:xfrm>
          <a:prstGeom prst="rect">
            <a:avLst/>
          </a:prstGeom>
          <a:noFill/>
        </p:spPr>
        <p:txBody>
          <a:bodyPr wrap="square" rtlCol="1">
            <a:spAutoFit/>
          </a:bodyPr>
          <a:lstStyle/>
          <a:p>
            <a:pPr algn="just" rtl="0">
              <a:lnSpc>
                <a:spcPct val="150000"/>
              </a:lnSpc>
            </a:pPr>
            <a:r>
              <a:rPr lang="en-US" dirty="0"/>
              <a:t>All cultures are : </a:t>
            </a:r>
          </a:p>
          <a:p>
            <a:pPr marL="285750" indent="-285750" algn="just" rtl="0">
              <a:lnSpc>
                <a:spcPct val="150000"/>
              </a:lnSpc>
              <a:buFont typeface="Wingdings" panose="05000000000000000000" pitchFamily="2" charset="2"/>
              <a:buChar char="§"/>
            </a:pPr>
            <a:r>
              <a:rPr lang="en-US" sz="1600" dirty="0"/>
              <a:t>Propagated  </a:t>
            </a:r>
            <a:r>
              <a:rPr lang="en-US" sz="1600" i="1" dirty="0"/>
              <a:t>in-vitro</a:t>
            </a:r>
            <a:r>
              <a:rPr lang="en-US" sz="1600" dirty="0"/>
              <a:t> for further experiments </a:t>
            </a:r>
          </a:p>
          <a:p>
            <a:pPr marL="285750" indent="-285750" algn="just" rtl="0">
              <a:lnSpc>
                <a:spcPct val="150000"/>
              </a:lnSpc>
              <a:buFont typeface="Wingdings" panose="05000000000000000000" pitchFamily="2" charset="2"/>
              <a:buChar char="§"/>
            </a:pPr>
            <a:r>
              <a:rPr lang="en-US" sz="1600" dirty="0"/>
              <a:t>Stored at -80C/liquid Nitrogen  for future use</a:t>
            </a:r>
          </a:p>
          <a:p>
            <a:pPr marL="285750" indent="-285750" algn="just" rtl="0">
              <a:lnSpc>
                <a:spcPct val="150000"/>
              </a:lnSpc>
              <a:buFont typeface="Wingdings" panose="05000000000000000000" pitchFamily="2" charset="2"/>
              <a:buChar char="§"/>
            </a:pPr>
            <a:r>
              <a:rPr lang="en-US" sz="1600" dirty="0"/>
              <a:t>Injected to nude mice for </a:t>
            </a:r>
            <a:r>
              <a:rPr lang="en-US" sz="1600" i="1" dirty="0"/>
              <a:t>in-vivo</a:t>
            </a:r>
            <a:r>
              <a:rPr lang="en-US" sz="1600" dirty="0"/>
              <a:t> experiments</a:t>
            </a:r>
          </a:p>
          <a:p>
            <a:pPr marL="285750" indent="-285750" algn="just" rtl="0">
              <a:lnSpc>
                <a:spcPct val="150000"/>
              </a:lnSpc>
              <a:buFont typeface="Wingdings" panose="05000000000000000000" pitchFamily="2" charset="2"/>
              <a:buChar char="§"/>
            </a:pPr>
            <a:r>
              <a:rPr lang="en-US" sz="1600" dirty="0"/>
              <a:t>Tested for KRAS/BRCA/p53 mutational status</a:t>
            </a:r>
          </a:p>
        </p:txBody>
      </p:sp>
      <p:sp>
        <p:nvSpPr>
          <p:cNvPr id="22" name="מלבן 21"/>
          <p:cNvSpPr/>
          <p:nvPr/>
        </p:nvSpPr>
        <p:spPr>
          <a:xfrm>
            <a:off x="0" y="0"/>
            <a:ext cx="1619672" cy="30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Lab- ongoing</a:t>
            </a:r>
            <a:endParaRPr lang="he-IL" dirty="0"/>
          </a:p>
        </p:txBody>
      </p:sp>
    </p:spTree>
    <p:extLst>
      <p:ext uri="{BB962C8B-B14F-4D97-AF65-F5344CB8AC3E}">
        <p14:creationId xmlns:p14="http://schemas.microsoft.com/office/powerpoint/2010/main" val="224870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dirty="0"/>
              <a:t>PDAC PDX classification</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458" y="1418449"/>
            <a:ext cx="8299472" cy="5034887"/>
          </a:xfrm>
          <a:prstGeom prst="rect">
            <a:avLst/>
          </a:prstGeom>
        </p:spPr>
      </p:pic>
    </p:spTree>
    <p:extLst>
      <p:ext uri="{BB962C8B-B14F-4D97-AF65-F5344CB8AC3E}">
        <p14:creationId xmlns:p14="http://schemas.microsoft.com/office/powerpoint/2010/main" val="13737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smtClean="0"/>
              <a:t>Clinical data base </a:t>
            </a:r>
            <a:endParaRPr lang="en-US" dirty="0"/>
          </a:p>
        </p:txBody>
      </p:sp>
      <p:sp>
        <p:nvSpPr>
          <p:cNvPr id="3" name="Content Placeholder 2"/>
          <p:cNvSpPr>
            <a:spLocks noGrp="1"/>
          </p:cNvSpPr>
          <p:nvPr>
            <p:ph idx="1"/>
          </p:nvPr>
        </p:nvSpPr>
        <p:spPr/>
        <p:txBody>
          <a:bodyPr>
            <a:normAutofit fontScale="92500" lnSpcReduction="10000"/>
          </a:bodyPr>
          <a:lstStyle/>
          <a:p>
            <a:pPr marL="342900" indent="-342900" algn="l" defTabSz="914400" rtl="0" eaLnBrk="1" latinLnBrk="0" hangingPunct="1">
              <a:spcBef>
                <a:spcPct val="20000"/>
              </a:spcBef>
              <a:buFont typeface="Arial" panose="020B0604020202020204" pitchFamily="34" charset="0"/>
              <a:buChar char="•"/>
            </a:pPr>
            <a:r>
              <a:rPr lang="en-US" dirty="0" smtClean="0"/>
              <a:t>Diagnosis- date, stage</a:t>
            </a:r>
          </a:p>
          <a:p>
            <a:pPr marL="342900" indent="-342900" algn="l" defTabSz="914400" rtl="0" eaLnBrk="1" latinLnBrk="0" hangingPunct="1">
              <a:spcBef>
                <a:spcPct val="20000"/>
              </a:spcBef>
              <a:buFont typeface="Arial" panose="020B0604020202020204" pitchFamily="34" charset="0"/>
              <a:buChar char="•"/>
            </a:pPr>
            <a:r>
              <a:rPr lang="en-US" dirty="0" smtClean="0"/>
              <a:t>Treatment- dates, reaction to </a:t>
            </a:r>
            <a:r>
              <a:rPr lang="en-US" dirty="0" err="1" smtClean="0"/>
              <a:t>tratment</a:t>
            </a:r>
            <a:r>
              <a:rPr lang="en-US" dirty="0" smtClean="0"/>
              <a:t>, surgery, type of treatment</a:t>
            </a:r>
          </a:p>
          <a:p>
            <a:pPr marL="342900" indent="-342900" algn="l" defTabSz="914400" rtl="0" eaLnBrk="1" latinLnBrk="0" hangingPunct="1">
              <a:spcBef>
                <a:spcPct val="20000"/>
              </a:spcBef>
              <a:buFont typeface="Arial" panose="020B0604020202020204" pitchFamily="34" charset="0"/>
              <a:buChar char="•"/>
            </a:pPr>
            <a:r>
              <a:rPr lang="en-US" dirty="0" smtClean="0"/>
              <a:t>Past medical history and co morbidity</a:t>
            </a:r>
          </a:p>
          <a:p>
            <a:pPr marL="342900" indent="-342900" algn="l" defTabSz="914400" rtl="0" eaLnBrk="1" latinLnBrk="0" hangingPunct="1">
              <a:spcBef>
                <a:spcPct val="20000"/>
              </a:spcBef>
              <a:buFont typeface="Arial" panose="020B0604020202020204" pitchFamily="34" charset="0"/>
              <a:buChar char="•"/>
            </a:pPr>
            <a:r>
              <a:rPr lang="en-US" dirty="0" smtClean="0"/>
              <a:t>Well being- </a:t>
            </a:r>
            <a:r>
              <a:rPr lang="en-US" dirty="0" err="1" smtClean="0"/>
              <a:t>hight</a:t>
            </a:r>
            <a:r>
              <a:rPr lang="en-US" dirty="0" smtClean="0"/>
              <a:t>, </a:t>
            </a:r>
            <a:r>
              <a:rPr lang="en-US" dirty="0" err="1" smtClean="0"/>
              <a:t>whight</a:t>
            </a:r>
            <a:r>
              <a:rPr lang="en-US" dirty="0" smtClean="0"/>
              <a:t>, sleeping habits</a:t>
            </a:r>
          </a:p>
          <a:p>
            <a:pPr marL="342900" indent="-342900" algn="l" defTabSz="914400" rtl="0" eaLnBrk="1" latinLnBrk="0" hangingPunct="1">
              <a:spcBef>
                <a:spcPct val="20000"/>
              </a:spcBef>
              <a:buFont typeface="Arial" panose="020B0604020202020204" pitchFamily="34" charset="0"/>
              <a:buChar char="•"/>
            </a:pPr>
            <a:r>
              <a:rPr lang="en-US" dirty="0" smtClean="0"/>
              <a:t>Habits- </a:t>
            </a:r>
            <a:r>
              <a:rPr lang="en-US" dirty="0" err="1" smtClean="0"/>
              <a:t>alchohol</a:t>
            </a:r>
            <a:r>
              <a:rPr lang="en-US" dirty="0" smtClean="0"/>
              <a:t> use, drug use, </a:t>
            </a:r>
            <a:r>
              <a:rPr lang="en-US" dirty="0" err="1" smtClean="0"/>
              <a:t>phisical</a:t>
            </a:r>
            <a:r>
              <a:rPr lang="en-US" dirty="0" smtClean="0"/>
              <a:t> activity</a:t>
            </a:r>
          </a:p>
          <a:p>
            <a:pPr marL="342900" indent="-342900" algn="l" defTabSz="914400" rtl="0" eaLnBrk="1" latinLnBrk="0" hangingPunct="1">
              <a:spcBef>
                <a:spcPct val="20000"/>
              </a:spcBef>
              <a:buFont typeface="Arial" panose="020B0604020202020204" pitchFamily="34" charset="0"/>
              <a:buChar char="•"/>
            </a:pPr>
            <a:r>
              <a:rPr lang="en-US" dirty="0" smtClean="0"/>
              <a:t>Family history</a:t>
            </a:r>
          </a:p>
          <a:p>
            <a:pPr marL="342900" indent="-342900" algn="l" defTabSz="914400" rtl="0" eaLnBrk="1" latinLnBrk="0" hangingPunct="1">
              <a:spcBef>
                <a:spcPct val="20000"/>
              </a:spcBef>
              <a:buFont typeface="Arial" panose="020B0604020202020204" pitchFamily="34" charset="0"/>
              <a:buChar char="•"/>
            </a:pPr>
            <a:r>
              <a:rPr lang="en-US" dirty="0" smtClean="0"/>
              <a:t>BRCA status</a:t>
            </a:r>
          </a:p>
          <a:p>
            <a:pPr marL="342900" indent="-342900" algn="l" defTabSz="914400" rtl="0" eaLnBrk="1" latinLnBrk="0" hangingPunct="1">
              <a:spcBef>
                <a:spcPct val="20000"/>
              </a:spcBef>
              <a:buFont typeface="Arial" panose="020B0604020202020204" pitchFamily="34" charset="0"/>
              <a:buChar char="•"/>
            </a:pPr>
            <a:r>
              <a:rPr lang="en-US" dirty="0" smtClean="0"/>
              <a:t>Overall survival </a:t>
            </a:r>
            <a:endParaRPr lang="en-US" dirty="0"/>
          </a:p>
        </p:txBody>
      </p:sp>
      <p:pic>
        <p:nvPicPr>
          <p:cNvPr id="4" name="Picture 3"/>
          <p:cNvPicPr>
            <a:picLocks noChangeAspect="1"/>
          </p:cNvPicPr>
          <p:nvPr/>
        </p:nvPicPr>
        <p:blipFill>
          <a:blip r:embed="rId3"/>
          <a:stretch>
            <a:fillRect/>
          </a:stretch>
        </p:blipFill>
        <p:spPr>
          <a:xfrm>
            <a:off x="5364088" y="4581128"/>
            <a:ext cx="2852936" cy="2049887"/>
          </a:xfrm>
          <a:prstGeom prst="rect">
            <a:avLst/>
          </a:prstGeom>
        </p:spPr>
      </p:pic>
    </p:spTree>
    <p:extLst>
      <p:ext uri="{BB962C8B-B14F-4D97-AF65-F5344CB8AC3E}">
        <p14:creationId xmlns:p14="http://schemas.microsoft.com/office/powerpoint/2010/main" val="12252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a:t>Example </a:t>
            </a:r>
          </a:p>
        </p:txBody>
      </p:sp>
      <p:pic>
        <p:nvPicPr>
          <p:cNvPr id="4" name="Picture 3"/>
          <p:cNvPicPr>
            <a:picLocks noChangeAspect="1"/>
          </p:cNvPicPr>
          <p:nvPr/>
        </p:nvPicPr>
        <p:blipFill>
          <a:blip r:embed="rId3"/>
          <a:stretch>
            <a:fillRect/>
          </a:stretch>
        </p:blipFill>
        <p:spPr>
          <a:xfrm>
            <a:off x="30809" y="1556792"/>
            <a:ext cx="8929006" cy="2951384"/>
          </a:xfrm>
          <a:prstGeom prst="rect">
            <a:avLst/>
          </a:prstGeom>
        </p:spPr>
      </p:pic>
    </p:spTree>
    <p:extLst>
      <p:ext uri="{BB962C8B-B14F-4D97-AF65-F5344CB8AC3E}">
        <p14:creationId xmlns:p14="http://schemas.microsoft.com/office/powerpoint/2010/main" val="2052567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28862"/>
            <a:ext cx="3038646" cy="22723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683" y="1574916"/>
            <a:ext cx="3000899" cy="2244150"/>
          </a:xfrm>
          <a:prstGeom prst="rect">
            <a:avLst/>
          </a:prstGeom>
        </p:spPr>
      </p:pic>
      <p:sp>
        <p:nvSpPr>
          <p:cNvPr id="6" name="TextBox 5"/>
          <p:cNvSpPr txBox="1"/>
          <p:nvPr/>
        </p:nvSpPr>
        <p:spPr>
          <a:xfrm>
            <a:off x="258511" y="882531"/>
            <a:ext cx="3247679" cy="646331"/>
          </a:xfrm>
          <a:prstGeom prst="rect">
            <a:avLst/>
          </a:prstGeom>
          <a:noFill/>
        </p:spPr>
        <p:txBody>
          <a:bodyPr wrap="square" rtlCol="1">
            <a:spAutoFit/>
          </a:bodyPr>
          <a:lstStyle/>
          <a:p>
            <a:pPr algn="ctr"/>
            <a:r>
              <a:rPr lang="en-US" dirty="0"/>
              <a:t>Core needle biopsy </a:t>
            </a:r>
          </a:p>
          <a:p>
            <a:pPr algn="ctr"/>
            <a:r>
              <a:rPr lang="en-US" dirty="0"/>
              <a:t>(Liver metastases)</a:t>
            </a:r>
            <a:endParaRPr lang="he-IL" dirty="0"/>
          </a:p>
        </p:txBody>
      </p:sp>
      <p:sp>
        <p:nvSpPr>
          <p:cNvPr id="7" name="TextBox 6"/>
          <p:cNvSpPr txBox="1"/>
          <p:nvPr/>
        </p:nvSpPr>
        <p:spPr>
          <a:xfrm>
            <a:off x="4973292" y="1021030"/>
            <a:ext cx="3247679" cy="369332"/>
          </a:xfrm>
          <a:prstGeom prst="rect">
            <a:avLst/>
          </a:prstGeom>
          <a:noFill/>
        </p:spPr>
        <p:txBody>
          <a:bodyPr wrap="square" rtlCol="1">
            <a:spAutoFit/>
          </a:bodyPr>
          <a:lstStyle/>
          <a:p>
            <a:pPr algn="ctr"/>
            <a:r>
              <a:rPr lang="en-US" dirty="0"/>
              <a:t>PDX</a:t>
            </a:r>
            <a:endParaRPr lang="he-IL" dirty="0"/>
          </a:p>
        </p:txBody>
      </p:sp>
      <p:pic>
        <p:nvPicPr>
          <p:cNvPr id="8" name="Picture 7" descr="C:\Users\chanist\Desktop\Picture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11" y="4037900"/>
            <a:ext cx="8558343" cy="2286470"/>
          </a:xfrm>
          <a:prstGeom prst="rect">
            <a:avLst/>
          </a:prstGeom>
          <a:noFill/>
          <a:ln>
            <a:noFill/>
          </a:ln>
        </p:spPr>
      </p:pic>
    </p:spTree>
    <p:extLst>
      <p:ext uri="{BB962C8B-B14F-4D97-AF65-F5344CB8AC3E}">
        <p14:creationId xmlns:p14="http://schemas.microsoft.com/office/powerpoint/2010/main" val="63231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defTabSz="914400" rtl="0" eaLnBrk="1" latinLnBrk="0" hangingPunct="1">
              <a:spcBef>
                <a:spcPct val="0"/>
              </a:spcBef>
              <a:buNone/>
            </a:pPr>
            <a:r>
              <a:rPr lang="en-US" dirty="0"/>
              <a:t>Ongoing..</a:t>
            </a:r>
          </a:p>
        </p:txBody>
      </p:sp>
      <p:sp>
        <p:nvSpPr>
          <p:cNvPr id="3" name="Content Placeholder 2"/>
          <p:cNvSpPr>
            <a:spLocks noGrp="1"/>
          </p:cNvSpPr>
          <p:nvPr>
            <p:ph idx="1"/>
          </p:nvPr>
        </p:nvSpPr>
        <p:spPr/>
        <p:txBody>
          <a:bodyPr/>
          <a:lstStyle/>
          <a:p>
            <a:pPr marR="0" lvl="0" algn="l" defTabSz="914400" rtl="0" eaLnBrk="1" fontAlgn="auto" latinLnBrk="0" hangingPunct="1">
              <a:lnSpc>
                <a:spcPct val="100000"/>
              </a:lnSpc>
              <a:spcBef>
                <a:spcPts val="0"/>
              </a:spcBef>
              <a:spcAft>
                <a:spcPts val="0"/>
              </a:spcAft>
              <a:buClrTx/>
              <a:buSzTx/>
              <a:buFontTx/>
              <a:buChar char="-"/>
              <a:tabLst/>
              <a:defRPr/>
            </a:pPr>
            <a:r>
              <a:rPr lang="en-US" dirty="0"/>
              <a:t>Expand the model size</a:t>
            </a:r>
          </a:p>
          <a:p>
            <a:pPr marR="0" lvl="0" algn="l" defTabSz="914400" rtl="0" eaLnBrk="1" fontAlgn="auto" latinLnBrk="0" hangingPunct="1">
              <a:lnSpc>
                <a:spcPct val="100000"/>
              </a:lnSpc>
              <a:spcBef>
                <a:spcPts val="0"/>
              </a:spcBef>
              <a:spcAft>
                <a:spcPts val="0"/>
              </a:spcAft>
              <a:buClrTx/>
              <a:buSzTx/>
              <a:buFontTx/>
              <a:buChar char="-"/>
              <a:tabLst/>
              <a:defRPr/>
            </a:pPr>
            <a:r>
              <a:rPr lang="en-US" dirty="0"/>
              <a:t>Expand the data base size</a:t>
            </a:r>
          </a:p>
          <a:p>
            <a:pPr marR="0" lvl="0" algn="l" defTabSz="914400" rtl="0" eaLnBrk="1" fontAlgn="auto" latinLnBrk="0" hangingPunct="1">
              <a:lnSpc>
                <a:spcPct val="100000"/>
              </a:lnSpc>
              <a:spcBef>
                <a:spcPts val="0"/>
              </a:spcBef>
              <a:spcAft>
                <a:spcPts val="0"/>
              </a:spcAft>
              <a:buClrTx/>
              <a:buSzTx/>
              <a:buFontTx/>
              <a:buChar char="-"/>
              <a:tabLst/>
              <a:defRPr/>
            </a:pPr>
            <a:r>
              <a:rPr lang="en-US" dirty="0"/>
              <a:t>Further </a:t>
            </a:r>
            <a:r>
              <a:rPr lang="en-US" dirty="0" err="1"/>
              <a:t>charicterisation</a:t>
            </a:r>
            <a:r>
              <a:rPr lang="en-US" dirty="0"/>
              <a:t> of the model- histologically comparison of first generation PDX vs. clinical biopsy used to diagnosis. </a:t>
            </a:r>
          </a:p>
          <a:p>
            <a:pPr marR="0" lvl="0" algn="l" defTabSz="914400" rtl="0" eaLnBrk="1" fontAlgn="auto" latinLnBrk="0" hangingPunct="1">
              <a:lnSpc>
                <a:spcPct val="100000"/>
              </a:lnSpc>
              <a:spcBef>
                <a:spcPts val="0"/>
              </a:spcBef>
              <a:spcAft>
                <a:spcPts val="0"/>
              </a:spcAft>
              <a:buClrTx/>
              <a:buSzTx/>
              <a:buFontTx/>
              <a:buChar char="-"/>
              <a:tabLst/>
              <a:defRPr/>
            </a:pPr>
            <a:endParaRPr lang="en-US" dirty="0"/>
          </a:p>
          <a:p>
            <a:pPr algn="l" rtl="0">
              <a:spcBef>
                <a:spcPts val="0"/>
              </a:spcBef>
              <a:buFontTx/>
              <a:buChar char="-"/>
              <a:defRPr/>
            </a:pPr>
            <a:r>
              <a:rPr lang="en-US" dirty="0"/>
              <a:t>Clinical correlation between the overall survival / Progression-free survival and the histological </a:t>
            </a:r>
            <a:r>
              <a:rPr lang="en-US" dirty="0" err="1"/>
              <a:t>fetures</a:t>
            </a:r>
            <a:r>
              <a:rPr lang="en-US" dirty="0"/>
              <a:t> of the PDX model. </a:t>
            </a:r>
          </a:p>
          <a:p>
            <a:pPr marR="0" lvl="0" algn="l" defTabSz="914400" rtl="0" eaLnBrk="1" fontAlgn="auto" latinLnBrk="0" hangingPunct="1">
              <a:lnSpc>
                <a:spcPct val="100000"/>
              </a:lnSpc>
              <a:spcBef>
                <a:spcPts val="0"/>
              </a:spcBef>
              <a:spcAft>
                <a:spcPts val="0"/>
              </a:spcAft>
              <a:buClrTx/>
              <a:buSzTx/>
              <a:buFontTx/>
              <a:buChar char="-"/>
              <a:tabLst/>
              <a:defRPr/>
            </a:pPr>
            <a:endParaRPr lang="en-US" dirty="0"/>
          </a:p>
          <a:p>
            <a:pPr marR="0" lvl="0" algn="l" defTabSz="9144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1911196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9735" y="85585"/>
            <a:ext cx="5301373" cy="830997"/>
          </a:xfrm>
          <a:prstGeom prst="rect">
            <a:avLst/>
          </a:prstGeom>
          <a:noFill/>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n-US" altLang="he-IL" b="1" dirty="0">
                <a:latin typeface="Comic Sans MS" panose="030F0702030302020204" pitchFamily="66" charset="0"/>
              </a:rPr>
              <a:t>Metastatic PDAC patient derived xenograft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64" y="897843"/>
            <a:ext cx="8353671" cy="2164184"/>
          </a:xfrm>
          <a:prstGeom prst="rect">
            <a:avLst/>
          </a:prstGeom>
        </p:spPr>
      </p:pic>
      <p:grpSp>
        <p:nvGrpSpPr>
          <p:cNvPr id="14" name="Group 13"/>
          <p:cNvGrpSpPr/>
          <p:nvPr/>
        </p:nvGrpSpPr>
        <p:grpSpPr>
          <a:xfrm>
            <a:off x="1606897" y="3836493"/>
            <a:ext cx="5757083" cy="2020452"/>
            <a:chOff x="789653" y="3776955"/>
            <a:chExt cx="7676111" cy="269393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286" y="4114800"/>
              <a:ext cx="2127004" cy="18288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8498" y="4114800"/>
              <a:ext cx="2127004" cy="1828800"/>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709" y="4114802"/>
              <a:ext cx="2160000" cy="1828798"/>
            </a:xfrm>
            <a:prstGeom prst="rect">
              <a:avLst/>
            </a:prstGeom>
            <a:ln w="28575">
              <a:solidFill>
                <a:schemeClr val="tx1"/>
              </a:solidFill>
            </a:ln>
          </p:spPr>
        </p:pic>
        <p:sp>
          <p:nvSpPr>
            <p:cNvPr id="9" name="Rectangle 8"/>
            <p:cNvSpPr/>
            <p:nvPr/>
          </p:nvSpPr>
          <p:spPr>
            <a:xfrm>
              <a:off x="1344309" y="3776955"/>
              <a:ext cx="1832400" cy="2484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a:solidFill>
                    <a:sysClr val="windowText" lastClr="000000"/>
                  </a:solidFill>
                </a:rPr>
                <a:t>PDX1</a:t>
              </a:r>
              <a:endParaRPr lang="he-IL" sz="1200" dirty="0">
                <a:solidFill>
                  <a:sysClr val="windowText" lastClr="000000"/>
                </a:solidFill>
              </a:endParaRPr>
            </a:p>
          </p:txBody>
        </p:sp>
        <p:sp>
          <p:nvSpPr>
            <p:cNvPr id="10" name="Rectangle 9"/>
            <p:cNvSpPr/>
            <p:nvPr/>
          </p:nvSpPr>
          <p:spPr>
            <a:xfrm>
              <a:off x="3655800" y="3782616"/>
              <a:ext cx="1832400" cy="2484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a:solidFill>
                    <a:sysClr val="windowText" lastClr="000000"/>
                  </a:solidFill>
                </a:rPr>
                <a:t>PDX2</a:t>
              </a:r>
              <a:endParaRPr lang="he-IL" sz="1200" dirty="0">
                <a:solidFill>
                  <a:sysClr val="windowText" lastClr="000000"/>
                </a:solidFill>
              </a:endParaRPr>
            </a:p>
          </p:txBody>
        </p:sp>
        <p:sp>
          <p:nvSpPr>
            <p:cNvPr id="11" name="Rectangle 10"/>
            <p:cNvSpPr/>
            <p:nvPr/>
          </p:nvSpPr>
          <p:spPr>
            <a:xfrm>
              <a:off x="6025751" y="3792808"/>
              <a:ext cx="1832400" cy="2484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a:solidFill>
                    <a:sysClr val="windowText" lastClr="000000"/>
                  </a:solidFill>
                </a:rPr>
                <a:t>AsPC1 </a:t>
              </a:r>
              <a:endParaRPr lang="he-IL" sz="1200" dirty="0">
                <a:solidFill>
                  <a:sysClr val="windowText" lastClr="000000"/>
                </a:solidFill>
              </a:endParaRPr>
            </a:p>
          </p:txBody>
        </p:sp>
        <p:sp>
          <p:nvSpPr>
            <p:cNvPr id="12" name="Rectangle 11"/>
            <p:cNvSpPr/>
            <p:nvPr/>
          </p:nvSpPr>
          <p:spPr>
            <a:xfrm rot="16200000">
              <a:off x="-2307" y="4817394"/>
              <a:ext cx="1832400" cy="2484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200" dirty="0">
                  <a:solidFill>
                    <a:sysClr val="windowText" lastClr="000000"/>
                  </a:solidFill>
                </a:rPr>
                <a:t>H&amp;E</a:t>
              </a:r>
              <a:endParaRPr lang="he-IL" sz="1200" dirty="0">
                <a:solidFill>
                  <a:sysClr val="windowText" lastClr="000000"/>
                </a:solidFill>
              </a:endParaRPr>
            </a:p>
          </p:txBody>
        </p:sp>
        <p:sp>
          <p:nvSpPr>
            <p:cNvPr id="13" name="TextBox 12"/>
            <p:cNvSpPr txBox="1"/>
            <p:nvPr/>
          </p:nvSpPr>
          <p:spPr>
            <a:xfrm>
              <a:off x="1635341" y="6040005"/>
              <a:ext cx="6830423" cy="430887"/>
            </a:xfrm>
            <a:prstGeom prst="rect">
              <a:avLst/>
            </a:prstGeom>
            <a:noFill/>
          </p:spPr>
          <p:txBody>
            <a:bodyPr wrap="square" rtlCol="1">
              <a:spAutoFit/>
            </a:bodyPr>
            <a:lstStyle/>
            <a:p>
              <a:r>
                <a:rPr lang="en-US" sz="1500" dirty="0"/>
                <a:t>Poorly to moderately differentiated adenocarcinoma</a:t>
              </a:r>
              <a:endParaRPr lang="he-IL" sz="1500" dirty="0"/>
            </a:p>
          </p:txBody>
        </p:sp>
      </p:grpSp>
      <p:grpSp>
        <p:nvGrpSpPr>
          <p:cNvPr id="2" name="Group 1"/>
          <p:cNvGrpSpPr/>
          <p:nvPr/>
        </p:nvGrpSpPr>
        <p:grpSpPr>
          <a:xfrm>
            <a:off x="1425513" y="3449637"/>
            <a:ext cx="4000972" cy="2549495"/>
            <a:chOff x="414728" y="3035227"/>
            <a:chExt cx="5334629" cy="3399326"/>
          </a:xfrm>
        </p:grpSpPr>
        <p:sp>
          <p:nvSpPr>
            <p:cNvPr id="16" name="Rectangle 15"/>
            <p:cNvSpPr/>
            <p:nvPr/>
          </p:nvSpPr>
          <p:spPr>
            <a:xfrm>
              <a:off x="414728" y="3035227"/>
              <a:ext cx="5257800" cy="336097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aphicFrame>
          <p:nvGraphicFramePr>
            <p:cNvPr id="17" name="Chart 16"/>
            <p:cNvGraphicFramePr>
              <a:graphicFrameLocks/>
            </p:cNvGraphicFramePr>
            <p:nvPr>
              <p:extLst>
                <p:ext uri="{D42A27DB-BD31-4B8C-83A1-F6EECF244321}">
                  <p14:modId xmlns:p14="http://schemas.microsoft.com/office/powerpoint/2010/main" val="3478555967"/>
                </p:ext>
              </p:extLst>
            </p:nvPr>
          </p:nvGraphicFramePr>
          <p:xfrm>
            <a:off x="605857" y="3073580"/>
            <a:ext cx="5143500" cy="3360973"/>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p:cNvGrpSpPr/>
          <p:nvPr/>
        </p:nvGrpSpPr>
        <p:grpSpPr>
          <a:xfrm>
            <a:off x="5378727" y="3332385"/>
            <a:ext cx="2670280" cy="2736946"/>
            <a:chOff x="10614029" y="2590800"/>
            <a:chExt cx="3560373" cy="3649261"/>
          </a:xfrm>
        </p:grpSpPr>
        <p:sp>
          <p:nvSpPr>
            <p:cNvPr id="39" name="Rectangle 38"/>
            <p:cNvSpPr/>
            <p:nvPr/>
          </p:nvSpPr>
          <p:spPr>
            <a:xfrm>
              <a:off x="10614029" y="2590800"/>
              <a:ext cx="3101971" cy="36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pic>
          <p:nvPicPr>
            <p:cNvPr id="3" name="Picture 2"/>
            <p:cNvPicPr>
              <a:picLocks noChangeAspect="1"/>
            </p:cNvPicPr>
            <p:nvPr/>
          </p:nvPicPr>
          <p:blipFill>
            <a:blip r:embed="rId7"/>
            <a:stretch>
              <a:fillRect/>
            </a:stretch>
          </p:blipFill>
          <p:spPr>
            <a:xfrm>
              <a:off x="10614029" y="2743200"/>
              <a:ext cx="3560373" cy="3420152"/>
            </a:xfrm>
            <a:prstGeom prst="rect">
              <a:avLst/>
            </a:prstGeom>
          </p:spPr>
        </p:pic>
      </p:grpSp>
      <p:sp>
        <p:nvSpPr>
          <p:cNvPr id="20" name="TextBox 19"/>
          <p:cNvSpPr txBox="1"/>
          <p:nvPr/>
        </p:nvSpPr>
        <p:spPr>
          <a:xfrm>
            <a:off x="251520" y="2620764"/>
            <a:ext cx="4320480" cy="923330"/>
          </a:xfrm>
          <a:prstGeom prst="rect">
            <a:avLst/>
          </a:prstGeom>
          <a:noFill/>
        </p:spPr>
        <p:txBody>
          <a:bodyPr wrap="square" rtlCol="1">
            <a:spAutoFit/>
          </a:bodyPr>
          <a:lstStyle/>
          <a:p>
            <a:pPr marL="285750" indent="-285750" algn="just" rtl="0">
              <a:lnSpc>
                <a:spcPct val="150000"/>
              </a:lnSpc>
              <a:buFont typeface="Wingdings" panose="05000000000000000000" pitchFamily="2" charset="2"/>
              <a:buChar char="§"/>
            </a:pPr>
            <a:r>
              <a:rPr lang="en-US" sz="1200" dirty="0"/>
              <a:t>Ascites and liver core needle biopsies are transplanted to nude mice for generation of metastatic PDX models</a:t>
            </a:r>
          </a:p>
          <a:p>
            <a:pPr marL="285750" indent="-285750" algn="just" rtl="0">
              <a:lnSpc>
                <a:spcPct val="150000"/>
              </a:lnSpc>
              <a:buFont typeface="Wingdings" panose="05000000000000000000" pitchFamily="2" charset="2"/>
              <a:buChar char="§"/>
            </a:pPr>
            <a:endParaRPr lang="en-US" sz="1200" dirty="0"/>
          </a:p>
        </p:txBody>
      </p:sp>
    </p:spTree>
    <p:extLst>
      <p:ext uri="{BB962C8B-B14F-4D97-AF65-F5344CB8AC3E}">
        <p14:creationId xmlns:p14="http://schemas.microsoft.com/office/powerpoint/2010/main" val="14301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9735" y="85585"/>
            <a:ext cx="5301373" cy="830997"/>
          </a:xfrm>
          <a:prstGeom prst="rect">
            <a:avLst/>
          </a:prstGeom>
          <a:noFill/>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algn="l" rtl="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n-US" altLang="he-IL" b="1" dirty="0">
                <a:latin typeface="Comic Sans MS" panose="030F0702030302020204" pitchFamily="66" charset="0"/>
              </a:rPr>
              <a:t>Metastatic PDAC patient derived xenograft models</a:t>
            </a:r>
          </a:p>
        </p:txBody>
      </p:sp>
      <p:sp>
        <p:nvSpPr>
          <p:cNvPr id="4" name="TextBox 3"/>
          <p:cNvSpPr txBox="1"/>
          <p:nvPr/>
        </p:nvSpPr>
        <p:spPr>
          <a:xfrm>
            <a:off x="251520" y="1268760"/>
            <a:ext cx="8424936" cy="3139321"/>
          </a:xfrm>
          <a:prstGeom prst="rect">
            <a:avLst/>
          </a:prstGeom>
          <a:noFill/>
        </p:spPr>
        <p:txBody>
          <a:bodyPr wrap="square" rtlCol="1">
            <a:spAutoFit/>
          </a:bodyPr>
          <a:lstStyle/>
          <a:p>
            <a:pPr marL="285750" indent="-285750" algn="just" rtl="0">
              <a:lnSpc>
                <a:spcPct val="150000"/>
              </a:lnSpc>
              <a:buFont typeface="Wingdings" panose="05000000000000000000" pitchFamily="2" charset="2"/>
              <a:buChar char="§"/>
            </a:pPr>
            <a:r>
              <a:rPr lang="en-US" sz="1200" dirty="0"/>
              <a:t>30 established PDX models (different patients)</a:t>
            </a:r>
          </a:p>
          <a:p>
            <a:pPr marL="285750" indent="-285750" algn="just" rtl="0">
              <a:lnSpc>
                <a:spcPct val="150000"/>
              </a:lnSpc>
              <a:buFont typeface="Wingdings" panose="05000000000000000000" pitchFamily="2" charset="2"/>
              <a:buChar char="§"/>
            </a:pPr>
            <a:r>
              <a:rPr lang="en-US" sz="1200" dirty="0"/>
              <a:t>~ 8 ongoing</a:t>
            </a:r>
          </a:p>
          <a:p>
            <a:pPr marL="742950" lvl="1" indent="-285750" algn="just" rtl="0">
              <a:lnSpc>
                <a:spcPct val="150000"/>
              </a:lnSpc>
              <a:buFont typeface="Wingdings" panose="05000000000000000000" pitchFamily="2" charset="2"/>
              <a:buChar char="§"/>
            </a:pPr>
            <a:r>
              <a:rPr lang="en-US" sz="1200" dirty="0"/>
              <a:t>All PDXs are histological classified and compared to diagnostic clinical material (CNBs, FNAs)</a:t>
            </a:r>
          </a:p>
          <a:p>
            <a:pPr marL="742950" lvl="1" indent="-285750" algn="just" rtl="0">
              <a:lnSpc>
                <a:spcPct val="150000"/>
              </a:lnSpc>
              <a:buFont typeface="Wingdings" panose="05000000000000000000" pitchFamily="2" charset="2"/>
              <a:buChar char="§"/>
            </a:pPr>
            <a:r>
              <a:rPr lang="en-US" sz="1200" dirty="0"/>
              <a:t>All models are authenticated to germline DNA </a:t>
            </a:r>
          </a:p>
          <a:p>
            <a:pPr marL="742950" lvl="1" indent="-285750" algn="just" rtl="0">
              <a:lnSpc>
                <a:spcPct val="150000"/>
              </a:lnSpc>
              <a:buFont typeface="Wingdings" panose="05000000000000000000" pitchFamily="2" charset="2"/>
              <a:buChar char="§"/>
            </a:pPr>
            <a:r>
              <a:rPr lang="en-US" sz="1200" dirty="0"/>
              <a:t>Generation of PDX derived cultures</a:t>
            </a:r>
          </a:p>
          <a:p>
            <a:pPr marL="742950" lvl="1" indent="-285750" algn="just" rtl="0">
              <a:lnSpc>
                <a:spcPct val="150000"/>
              </a:lnSpc>
              <a:buFont typeface="Wingdings" panose="05000000000000000000" pitchFamily="2" charset="2"/>
              <a:buChar char="§"/>
            </a:pPr>
            <a:endParaRPr lang="en-US" sz="1200" dirty="0"/>
          </a:p>
          <a:p>
            <a:pPr marL="285750" indent="-285750" algn="just" rtl="0">
              <a:lnSpc>
                <a:spcPct val="150000"/>
              </a:lnSpc>
              <a:buFont typeface="Wingdings" panose="05000000000000000000" pitchFamily="2" charset="2"/>
              <a:buChar char="§"/>
            </a:pPr>
            <a:r>
              <a:rPr lang="en-US" sz="1200" dirty="0"/>
              <a:t>Daniel: 	Histological classification of PDXs</a:t>
            </a:r>
          </a:p>
          <a:p>
            <a:pPr lvl="2" algn="just" rtl="0">
              <a:lnSpc>
                <a:spcPct val="150000"/>
              </a:lnSpc>
            </a:pPr>
            <a:r>
              <a:rPr lang="en-US" sz="1200" dirty="0"/>
              <a:t>Pancreatic cancer clinical database update (~260 patients up to date)</a:t>
            </a:r>
          </a:p>
          <a:p>
            <a:pPr marL="1200150" lvl="2" indent="-285750" algn="just" rtl="0">
              <a:lnSpc>
                <a:spcPct val="150000"/>
              </a:lnSpc>
              <a:buFont typeface="Wingdings" panose="05000000000000000000" pitchFamily="2" charset="2"/>
              <a:buChar char="§"/>
            </a:pPr>
            <a:endParaRPr lang="en-US" sz="1200" dirty="0"/>
          </a:p>
          <a:p>
            <a:pPr marL="285750" indent="-285750" algn="just" rtl="0">
              <a:lnSpc>
                <a:spcPct val="150000"/>
              </a:lnSpc>
              <a:buFont typeface="Wingdings" panose="05000000000000000000" pitchFamily="2" charset="2"/>
              <a:buChar char="§"/>
            </a:pPr>
            <a:endParaRPr lang="en-US" sz="1200" dirty="0"/>
          </a:p>
          <a:p>
            <a:pPr marL="285750" indent="-285750" algn="just" rtl="0">
              <a:lnSpc>
                <a:spcPct val="150000"/>
              </a:lnSpc>
              <a:buFont typeface="Wingdings" panose="05000000000000000000" pitchFamily="2" charset="2"/>
              <a:buChar char="§"/>
            </a:pPr>
            <a:endParaRPr lang="en-US" sz="1200" dirty="0"/>
          </a:p>
        </p:txBody>
      </p:sp>
      <p:pic>
        <p:nvPicPr>
          <p:cNvPr id="3" name="Picture 2"/>
          <p:cNvPicPr>
            <a:picLocks noChangeAspect="1"/>
          </p:cNvPicPr>
          <p:nvPr/>
        </p:nvPicPr>
        <p:blipFill rotWithShape="1">
          <a:blip r:embed="rId2"/>
          <a:srcRect t="32004" b="17990"/>
          <a:stretch/>
        </p:blipFill>
        <p:spPr>
          <a:xfrm>
            <a:off x="-396552" y="3717032"/>
            <a:ext cx="9728000" cy="2736304"/>
          </a:xfrm>
          <a:prstGeom prst="rect">
            <a:avLst/>
          </a:prstGeom>
        </p:spPr>
      </p:pic>
    </p:spTree>
    <p:extLst>
      <p:ext uri="{BB962C8B-B14F-4D97-AF65-F5344CB8AC3E}">
        <p14:creationId xmlns:p14="http://schemas.microsoft.com/office/powerpoint/2010/main" val="309715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3768" y="81239"/>
            <a:ext cx="4626261" cy="369332"/>
          </a:xfrm>
          <a:prstGeom prst="rect">
            <a:avLst/>
          </a:prstGeom>
          <a:noFill/>
        </p:spPr>
        <p:txBody>
          <a:bodyPr wrap="square" rtlCol="1">
            <a:spAutoFit/>
          </a:bodyPr>
          <a:lstStyle/>
          <a:p>
            <a:pPr algn="ctr" rtl="0"/>
            <a:r>
              <a:rPr lang="en-US" b="1" dirty="0">
                <a:latin typeface="Comic Sans MS" panose="030F0702030302020204" pitchFamily="66" charset="0"/>
              </a:rPr>
              <a:t>PDAC PDX classification</a:t>
            </a:r>
            <a:endParaRPr lang="he-IL" b="1"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3681" y="620688"/>
            <a:ext cx="8898763" cy="4968552"/>
          </a:xfrm>
          <a:prstGeom prst="rect">
            <a:avLst/>
          </a:prstGeom>
        </p:spPr>
      </p:pic>
    </p:spTree>
    <p:extLst>
      <p:ext uri="{BB962C8B-B14F-4D97-AF65-F5344CB8AC3E}">
        <p14:creationId xmlns:p14="http://schemas.microsoft.com/office/powerpoint/2010/main" val="1300591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5243" y="692696"/>
            <a:ext cx="8053514" cy="4474852"/>
          </a:xfrm>
          <a:prstGeom prst="rect">
            <a:avLst/>
          </a:prstGeom>
        </p:spPr>
      </p:pic>
      <p:sp>
        <p:nvSpPr>
          <p:cNvPr id="20" name="TextBox 19"/>
          <p:cNvSpPr txBox="1"/>
          <p:nvPr/>
        </p:nvSpPr>
        <p:spPr>
          <a:xfrm>
            <a:off x="2483768" y="81239"/>
            <a:ext cx="4626261" cy="646331"/>
          </a:xfrm>
          <a:prstGeom prst="rect">
            <a:avLst/>
          </a:prstGeom>
          <a:noFill/>
        </p:spPr>
        <p:txBody>
          <a:bodyPr wrap="square" rtlCol="1">
            <a:spAutoFit/>
          </a:bodyPr>
          <a:lstStyle/>
          <a:p>
            <a:pPr algn="ctr" rtl="0"/>
            <a:r>
              <a:rPr lang="en-US" b="1" dirty="0">
                <a:latin typeface="Comic Sans MS" panose="030F0702030302020204" pitchFamily="66" charset="0"/>
              </a:rPr>
              <a:t>PDAC PDX derived cell cultures and chemo-sensitivity</a:t>
            </a:r>
            <a:endParaRPr lang="he-IL" b="1" dirty="0">
              <a:latin typeface="Comic Sans MS" panose="030F0702030302020204" pitchFamily="66" charset="0"/>
            </a:endParaRPr>
          </a:p>
        </p:txBody>
      </p:sp>
    </p:spTree>
    <p:extLst>
      <p:ext uri="{BB962C8B-B14F-4D97-AF65-F5344CB8AC3E}">
        <p14:creationId xmlns:p14="http://schemas.microsoft.com/office/powerpoint/2010/main" val="1344059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69" y="1458838"/>
            <a:ext cx="4010025" cy="2762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61578" y="238282"/>
            <a:ext cx="2907075" cy="46800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84758" y="3139436"/>
            <a:ext cx="2860714" cy="46800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7" name="TextBox 6"/>
          <p:cNvSpPr txBox="1"/>
          <p:nvPr/>
        </p:nvSpPr>
        <p:spPr>
          <a:xfrm>
            <a:off x="4355977" y="1124744"/>
            <a:ext cx="473609" cy="261610"/>
          </a:xfrm>
          <a:prstGeom prst="rect">
            <a:avLst/>
          </a:prstGeom>
          <a:solidFill>
            <a:schemeClr val="tx1"/>
          </a:solidFill>
        </p:spPr>
        <p:txBody>
          <a:bodyPr wrap="square" rtlCol="1">
            <a:spAutoFit/>
          </a:bodyPr>
          <a:lstStyle/>
          <a:p>
            <a:pPr algn="ctr" rtl="0"/>
            <a:r>
              <a:rPr lang="en-US" sz="1100" dirty="0">
                <a:solidFill>
                  <a:schemeClr val="bg1"/>
                </a:solidFill>
              </a:rPr>
              <a:t>73.2</a:t>
            </a:r>
            <a:endParaRPr lang="he-IL" sz="1100" dirty="0">
              <a:solidFill>
                <a:schemeClr val="bg1"/>
              </a:solidFill>
            </a:endParaRPr>
          </a:p>
        </p:txBody>
      </p:sp>
      <p:sp>
        <p:nvSpPr>
          <p:cNvPr id="8" name="TextBox 7"/>
          <p:cNvSpPr txBox="1"/>
          <p:nvPr/>
        </p:nvSpPr>
        <p:spPr>
          <a:xfrm>
            <a:off x="4355976" y="4030668"/>
            <a:ext cx="648000" cy="252000"/>
          </a:xfrm>
          <a:prstGeom prst="rect">
            <a:avLst/>
          </a:prstGeom>
          <a:solidFill>
            <a:schemeClr val="tx1"/>
          </a:solidFill>
        </p:spPr>
        <p:txBody>
          <a:bodyPr wrap="square" rtlCol="1">
            <a:spAutoFit/>
          </a:bodyPr>
          <a:lstStyle/>
          <a:p>
            <a:pPr algn="l" rtl="0"/>
            <a:r>
              <a:rPr lang="en-US" sz="1100" dirty="0">
                <a:solidFill>
                  <a:schemeClr val="bg1"/>
                </a:solidFill>
              </a:rPr>
              <a:t>73.2-GL</a:t>
            </a:r>
            <a:endParaRPr lang="he-IL" sz="1100" dirty="0">
              <a:solidFill>
                <a:schemeClr val="bg1"/>
              </a:solidFill>
            </a:endParaRPr>
          </a:p>
        </p:txBody>
      </p:sp>
      <p:sp>
        <p:nvSpPr>
          <p:cNvPr id="9" name="TextBox 8"/>
          <p:cNvSpPr txBox="1"/>
          <p:nvPr/>
        </p:nvSpPr>
        <p:spPr>
          <a:xfrm>
            <a:off x="2987824" y="44624"/>
            <a:ext cx="3168352" cy="461665"/>
          </a:xfrm>
          <a:prstGeom prst="rect">
            <a:avLst/>
          </a:prstGeom>
          <a:noFill/>
        </p:spPr>
        <p:txBody>
          <a:bodyPr wrap="square" rtlCol="1">
            <a:spAutoFit/>
          </a:bodyPr>
          <a:lstStyle/>
          <a:p>
            <a:pPr algn="ctr" rtl="0"/>
            <a:r>
              <a:rPr lang="en-US" sz="2400" i="1" dirty="0">
                <a:effectLst>
                  <a:outerShdw blurRad="38100" dist="38100" dir="2700000" algn="tl">
                    <a:srgbClr val="000000">
                      <a:alpha val="43137"/>
                    </a:srgbClr>
                  </a:outerShdw>
                </a:effectLst>
              </a:rPr>
              <a:t>DNA Authentication</a:t>
            </a:r>
            <a:endParaRPr lang="he-IL" sz="2400" i="1" dirty="0">
              <a:effectLst>
                <a:outerShdw blurRad="38100" dist="38100" dir="2700000" algn="tl">
                  <a:srgbClr val="000000">
                    <a:alpha val="43137"/>
                  </a:srgbClr>
                </a:outerShdw>
              </a:effectLst>
            </a:endParaRPr>
          </a:p>
        </p:txBody>
      </p:sp>
      <p:sp>
        <p:nvSpPr>
          <p:cNvPr id="5" name="TextBox 4"/>
          <p:cNvSpPr txBox="1"/>
          <p:nvPr/>
        </p:nvSpPr>
        <p:spPr>
          <a:xfrm>
            <a:off x="30113" y="4372332"/>
            <a:ext cx="4134902" cy="2031325"/>
          </a:xfrm>
          <a:prstGeom prst="rect">
            <a:avLst/>
          </a:prstGeom>
          <a:noFill/>
        </p:spPr>
        <p:txBody>
          <a:bodyPr wrap="square" rtlCol="1">
            <a:spAutoFit/>
          </a:bodyPr>
          <a:lstStyle/>
          <a:p>
            <a:pPr marL="285750" indent="-285750" algn="l" rtl="0">
              <a:buFont typeface="Wingdings" panose="05000000000000000000" pitchFamily="2" charset="2"/>
              <a:buChar char="§"/>
            </a:pPr>
            <a:r>
              <a:rPr lang="en-US" sz="1400" dirty="0"/>
              <a:t>Four paired tumor/ GL DNA + one tumor DNA samples</a:t>
            </a:r>
          </a:p>
          <a:p>
            <a:pPr marL="285750" indent="-285750" algn="l" rtl="0">
              <a:buFont typeface="Wingdings" panose="05000000000000000000" pitchFamily="2" charset="2"/>
              <a:buChar char="§"/>
            </a:pPr>
            <a:r>
              <a:rPr lang="en-US" sz="1400" dirty="0"/>
              <a:t>Results demonstrated LOH in 1- to 7 loci’s in all samples</a:t>
            </a:r>
          </a:p>
          <a:p>
            <a:pPr marL="285750" indent="-285750" algn="l" rtl="0">
              <a:buFont typeface="Wingdings" panose="05000000000000000000" pitchFamily="2" charset="2"/>
              <a:buChar char="§"/>
            </a:pPr>
            <a:r>
              <a:rPr lang="en-US" sz="1400" dirty="0"/>
              <a:t>Two samples demonstrated loss of AMEL Y </a:t>
            </a:r>
          </a:p>
          <a:p>
            <a:pPr marL="285750" indent="-285750" algn="l" rtl="0">
              <a:buFont typeface="Wingdings" panose="05000000000000000000" pitchFamily="2" charset="2"/>
              <a:buChar char="§"/>
            </a:pPr>
            <a:endParaRPr lang="en-US" sz="1400" dirty="0"/>
          </a:p>
          <a:p>
            <a:pPr marL="285750" indent="-285750" algn="l" rtl="0">
              <a:buFont typeface="Wingdings" panose="05000000000000000000" pitchFamily="2" charset="2"/>
              <a:buChar char="§"/>
            </a:pPr>
            <a:r>
              <a:rPr lang="en-US" sz="1400" dirty="0"/>
              <a:t>These results confirm that our PDX’s where generated from patients tumors cells.</a:t>
            </a:r>
          </a:p>
          <a:p>
            <a:pPr marL="285750" indent="-285750" algn="l" rtl="0">
              <a:buFont typeface="Arial" panose="020B0604020202020204" pitchFamily="34" charset="0"/>
              <a:buChar char="•"/>
            </a:pPr>
            <a:endParaRPr lang="he-IL" sz="1400" dirty="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360" y="6674122"/>
            <a:ext cx="2028825" cy="123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24" y="6666592"/>
            <a:ext cx="866775" cy="123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729"/>
          <a:stretch/>
        </p:blipFill>
        <p:spPr bwMode="auto">
          <a:xfrm>
            <a:off x="2843808" y="6676861"/>
            <a:ext cx="555871" cy="133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988" y="6407422"/>
            <a:ext cx="1000125" cy="161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1113" y="6407422"/>
            <a:ext cx="1609725" cy="266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מלבן 13"/>
          <p:cNvSpPr/>
          <p:nvPr/>
        </p:nvSpPr>
        <p:spPr>
          <a:xfrm>
            <a:off x="0" y="0"/>
            <a:ext cx="1619672" cy="30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Lab- ongoing</a:t>
            </a:r>
            <a:endParaRPr lang="he-IL" dirty="0"/>
          </a:p>
        </p:txBody>
      </p:sp>
      <p:sp>
        <p:nvSpPr>
          <p:cNvPr id="2" name="TextBox 1"/>
          <p:cNvSpPr txBox="1"/>
          <p:nvPr/>
        </p:nvSpPr>
        <p:spPr>
          <a:xfrm>
            <a:off x="223750" y="729647"/>
            <a:ext cx="7344816" cy="369332"/>
          </a:xfrm>
          <a:prstGeom prst="rect">
            <a:avLst/>
          </a:prstGeom>
          <a:noFill/>
        </p:spPr>
        <p:txBody>
          <a:bodyPr wrap="square" rtlCol="1">
            <a:spAutoFit/>
          </a:bodyPr>
          <a:lstStyle/>
          <a:p>
            <a:pPr algn="l" rtl="0"/>
            <a:r>
              <a:rPr lang="en-US" dirty="0">
                <a:hlinkClick r:id="rId10" action="ppaction://hlinkfile"/>
              </a:rPr>
              <a:t>..\DNA authentication\DNA </a:t>
            </a:r>
            <a:r>
              <a:rPr lang="en-US" dirty="0" err="1">
                <a:hlinkClick r:id="rId10" action="ppaction://hlinkfile"/>
              </a:rPr>
              <a:t>Authentication_All</a:t>
            </a:r>
            <a:r>
              <a:rPr lang="en-US" dirty="0">
                <a:hlinkClick r:id="rId10" action="ppaction://hlinkfile"/>
              </a:rPr>
              <a:t> samples.xlsx</a:t>
            </a:r>
            <a:endParaRPr lang="he-IL" dirty="0"/>
          </a:p>
        </p:txBody>
      </p:sp>
      <p:sp>
        <p:nvSpPr>
          <p:cNvPr id="4" name="Rectangle 3"/>
          <p:cNvSpPr/>
          <p:nvPr/>
        </p:nvSpPr>
        <p:spPr>
          <a:xfrm>
            <a:off x="223750" y="478597"/>
            <a:ext cx="6858000" cy="338554"/>
          </a:xfrm>
          <a:prstGeom prst="rect">
            <a:avLst/>
          </a:prstGeom>
        </p:spPr>
        <p:txBody>
          <a:bodyPr wrap="square">
            <a:spAutoFit/>
          </a:bodyPr>
          <a:lstStyle/>
          <a:p>
            <a:pPr algn="l" rtl="0"/>
            <a:r>
              <a:rPr lang="he-IL" sz="1600" dirty="0"/>
              <a:t>S:\Common\Golan </a:t>
            </a:r>
            <a:r>
              <a:rPr lang="he-IL" sz="1600" dirty="0" err="1"/>
              <a:t>Lab</a:t>
            </a:r>
            <a:r>
              <a:rPr lang="he-IL" sz="1600" dirty="0"/>
              <a:t>\</a:t>
            </a:r>
            <a:r>
              <a:rPr lang="he-IL" sz="1600" dirty="0" err="1"/>
              <a:t>Lab</a:t>
            </a:r>
            <a:r>
              <a:rPr lang="he-IL" sz="1600" dirty="0"/>
              <a:t>\DNA </a:t>
            </a:r>
            <a:r>
              <a:rPr lang="he-IL" sz="1600" dirty="0" err="1"/>
              <a:t>authentication</a:t>
            </a:r>
            <a:endParaRPr lang="he-IL" sz="1600" dirty="0"/>
          </a:p>
        </p:txBody>
      </p:sp>
    </p:spTree>
    <p:extLst>
      <p:ext uri="{BB962C8B-B14F-4D97-AF65-F5344CB8AC3E}">
        <p14:creationId xmlns:p14="http://schemas.microsoft.com/office/powerpoint/2010/main" val="924421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a:picLocks noChangeAspect="1"/>
          </p:cNvPicPr>
          <p:nvPr/>
        </p:nvPicPr>
        <p:blipFill>
          <a:blip r:embed="rId2"/>
          <a:stretch>
            <a:fillRect/>
          </a:stretch>
        </p:blipFill>
        <p:spPr>
          <a:xfrm>
            <a:off x="420036" y="836712"/>
            <a:ext cx="8303927" cy="4306276"/>
          </a:xfrm>
          <a:prstGeom prst="rect">
            <a:avLst/>
          </a:prstGeom>
        </p:spPr>
      </p:pic>
      <p:sp>
        <p:nvSpPr>
          <p:cNvPr id="105" name="TextBox 104"/>
          <p:cNvSpPr txBox="1"/>
          <p:nvPr/>
        </p:nvSpPr>
        <p:spPr>
          <a:xfrm>
            <a:off x="2483768" y="81239"/>
            <a:ext cx="4626261" cy="646331"/>
          </a:xfrm>
          <a:prstGeom prst="rect">
            <a:avLst/>
          </a:prstGeom>
          <a:noFill/>
        </p:spPr>
        <p:txBody>
          <a:bodyPr wrap="square" rtlCol="1">
            <a:spAutoFit/>
          </a:bodyPr>
          <a:lstStyle/>
          <a:p>
            <a:pPr algn="ctr" rtl="0"/>
            <a:r>
              <a:rPr lang="en-US" b="1" dirty="0">
                <a:latin typeface="Comic Sans MS" panose="030F0702030302020204" pitchFamily="66" charset="0"/>
              </a:rPr>
              <a:t>PDAC PDX Genomic classification</a:t>
            </a:r>
          </a:p>
          <a:p>
            <a:pPr algn="ctr" rtl="0"/>
            <a:r>
              <a:rPr lang="en-US" b="1" dirty="0">
                <a:latin typeface="Comic Sans MS" panose="030F0702030302020204" pitchFamily="66" charset="0"/>
              </a:rPr>
              <a:t>Whole genome sequencing </a:t>
            </a:r>
            <a:endParaRPr lang="he-IL" b="1" dirty="0">
              <a:latin typeface="Comic Sans MS" panose="030F0702030302020204" pitchFamily="66" charset="0"/>
            </a:endParaRPr>
          </a:p>
        </p:txBody>
      </p:sp>
    </p:spTree>
    <p:extLst>
      <p:ext uri="{BB962C8B-B14F-4D97-AF65-F5344CB8AC3E}">
        <p14:creationId xmlns:p14="http://schemas.microsoft.com/office/powerpoint/2010/main" val="2086773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764704"/>
            <a:ext cx="8211159" cy="5100871"/>
          </a:xfrm>
          <a:prstGeom prst="rect">
            <a:avLst/>
          </a:prstGeom>
        </p:spPr>
      </p:pic>
      <p:sp>
        <p:nvSpPr>
          <p:cNvPr id="5" name="Title 1"/>
          <p:cNvSpPr>
            <a:spLocks noGrp="1"/>
          </p:cNvSpPr>
          <p:nvPr>
            <p:ph type="title"/>
          </p:nvPr>
        </p:nvSpPr>
        <p:spPr>
          <a:xfrm>
            <a:off x="2239050" y="29316"/>
            <a:ext cx="4665902" cy="514350"/>
          </a:xfrm>
        </p:spPr>
        <p:txBody>
          <a:bodyPr>
            <a:normAutofit fontScale="90000"/>
          </a:bodyPr>
          <a:lstStyle/>
          <a:p>
            <a:r>
              <a:rPr lang="en-US" altLang="he-IL" sz="2400" b="1" dirty="0">
                <a:latin typeface="Comic Sans MS" panose="030F0702030302020204" pitchFamily="66" charset="0"/>
              </a:rPr>
              <a:t>Parallel clinical pre-clinical trial</a:t>
            </a:r>
          </a:p>
        </p:txBody>
      </p:sp>
    </p:spTree>
    <p:extLst>
      <p:ext uri="{BB962C8B-B14F-4D97-AF65-F5344CB8AC3E}">
        <p14:creationId xmlns:p14="http://schemas.microsoft.com/office/powerpoint/2010/main" val="3876860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15438</TotalTime>
  <Words>1673</Words>
  <Application>Microsoft Macintosh PowerPoint</Application>
  <PresentationFormat>On-screen Show (4:3)</PresentationFormat>
  <Paragraphs>223</Paragraphs>
  <Slides>24</Slides>
  <Notes>15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Comic Sans MS</vt:lpstr>
      <vt:lpstr>MS PGothic</vt:lpstr>
      <vt:lpstr>Times New Roman</vt:lpstr>
      <vt:lpstr>Wingdings</vt:lpstr>
      <vt:lpstr>Arial</vt:lpstr>
      <vt:lpstr>ערכת נושא Office</vt:lpstr>
      <vt:lpstr>Metastatic PDAC patient derived xenograft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clinical pre-clinical trial</vt:lpstr>
      <vt:lpstr>Germ Line BRCA mutation &amp;  predisposition to PC</vt:lpstr>
      <vt:lpstr>PowerPoint Presentation</vt:lpstr>
      <vt:lpstr> PDX AS AN ESTABLISHED IN-VIVO MODEL FOR PANCREATIC CANCER</vt:lpstr>
      <vt:lpstr>PowerPoint Presentation</vt:lpstr>
      <vt:lpstr>The model</vt:lpstr>
      <vt:lpstr>What was the alternative?</vt:lpstr>
      <vt:lpstr>My Project Aims </vt:lpstr>
      <vt:lpstr>Introduction- PDAC</vt:lpstr>
      <vt:lpstr>Methods </vt:lpstr>
      <vt:lpstr>PDAC PDX classification</vt:lpstr>
      <vt:lpstr>PDAC PDX classification</vt:lpstr>
      <vt:lpstr>Clinical data base </vt:lpstr>
      <vt:lpstr>Example </vt:lpstr>
      <vt:lpstr>PowerPoint Presentation</vt:lpstr>
      <vt:lpstr>Ongoing..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Lenovo</dc:creator>
  <cp:lastModifiedBy>Microsoft Office User</cp:lastModifiedBy>
  <cp:revision>269</cp:revision>
  <dcterms:created xsi:type="dcterms:W3CDTF">2014-06-24T13:27:14Z</dcterms:created>
  <dcterms:modified xsi:type="dcterms:W3CDTF">2017-06-08T21:28:34Z</dcterms:modified>
</cp:coreProperties>
</file>